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9"/>
  </p:notesMasterIdLst>
  <p:sldIdLst>
    <p:sldId id="516" r:id="rId2"/>
    <p:sldId id="513" r:id="rId3"/>
    <p:sldId id="507" r:id="rId4"/>
    <p:sldId id="508" r:id="rId5"/>
    <p:sldId id="509" r:id="rId6"/>
    <p:sldId id="467" r:id="rId7"/>
    <p:sldId id="444" r:id="rId8"/>
    <p:sldId id="462" r:id="rId9"/>
    <p:sldId id="445" r:id="rId10"/>
    <p:sldId id="463" r:id="rId11"/>
    <p:sldId id="447" r:id="rId12"/>
    <p:sldId id="510" r:id="rId13"/>
    <p:sldId id="511" r:id="rId14"/>
    <p:sldId id="512" r:id="rId15"/>
    <p:sldId id="491" r:id="rId16"/>
    <p:sldId id="480" r:id="rId17"/>
    <p:sldId id="482" r:id="rId18"/>
    <p:sldId id="471" r:id="rId19"/>
    <p:sldId id="479" r:id="rId20"/>
    <p:sldId id="485" r:id="rId21"/>
    <p:sldId id="503" r:id="rId22"/>
    <p:sldId id="500" r:id="rId23"/>
    <p:sldId id="448" r:id="rId24"/>
    <p:sldId id="487" r:id="rId25"/>
    <p:sldId id="504" r:id="rId26"/>
    <p:sldId id="449" r:id="rId27"/>
    <p:sldId id="490" r:id="rId28"/>
    <p:sldId id="489" r:id="rId29"/>
    <p:sldId id="492" r:id="rId30"/>
    <p:sldId id="451" r:id="rId31"/>
    <p:sldId id="476" r:id="rId32"/>
    <p:sldId id="477" r:id="rId33"/>
    <p:sldId id="484" r:id="rId34"/>
    <p:sldId id="501" r:id="rId35"/>
    <p:sldId id="494" r:id="rId36"/>
    <p:sldId id="483" r:id="rId37"/>
    <p:sldId id="502" r:id="rId38"/>
    <p:sldId id="495" r:id="rId39"/>
    <p:sldId id="452" r:id="rId40"/>
    <p:sldId id="520" r:id="rId41"/>
    <p:sldId id="454" r:id="rId42"/>
    <p:sldId id="455" r:id="rId43"/>
    <p:sldId id="457" r:id="rId44"/>
    <p:sldId id="506" r:id="rId45"/>
    <p:sldId id="478" r:id="rId46"/>
    <p:sldId id="518" r:id="rId47"/>
    <p:sldId id="517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B050"/>
    <a:srgbClr val="002D86"/>
    <a:srgbClr val="FFFF00"/>
    <a:srgbClr val="5B9BD5"/>
    <a:srgbClr val="F8F8F8"/>
    <a:srgbClr val="FFFFFF"/>
    <a:srgbClr val="0F0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84288" autoAdjust="0"/>
  </p:normalViewPr>
  <p:slideViewPr>
    <p:cSldViewPr snapToGrid="0">
      <p:cViewPr varScale="1">
        <p:scale>
          <a:sx n="109" d="100"/>
          <a:sy n="109" d="100"/>
        </p:scale>
        <p:origin x="22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6798C-4EBB-184F-BC4B-9253A1CD63A4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46B2D-0566-BA44-B283-8FEDA1C6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62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the introduction Jacob</a:t>
            </a:r>
          </a:p>
          <a:p>
            <a:endParaRPr lang="en-US" dirty="0"/>
          </a:p>
          <a:p>
            <a:r>
              <a:rPr lang="en-US" dirty="0"/>
              <a:t>Good morning, everyone. Today, I would like to bring to our sensing community some new exciting finding and results on the topic of hand gesture recognition.</a:t>
            </a:r>
          </a:p>
          <a:p>
            <a:endParaRPr lang="en-US" dirty="0"/>
          </a:p>
          <a:p>
            <a:r>
              <a:rPr lang="en-US" dirty="0"/>
              <a:t>I would like to introduce </a:t>
            </a:r>
            <a:r>
              <a:rPr lang="en-US" dirty="0" err="1"/>
              <a:t>CapBand</a:t>
            </a:r>
            <a:r>
              <a:rPr lang="en-US" dirty="0"/>
              <a:t> system: a Battery-free Successive Capacitance sensing wristband for Hand gesture recognition.</a:t>
            </a:r>
          </a:p>
          <a:p>
            <a:endParaRPr lang="en-US" dirty="0"/>
          </a:p>
          <a:p>
            <a:r>
              <a:rPr lang="en-US" dirty="0"/>
              <a:t>This is the work with my amazing team under the brilliant supervising of Christine, Kaushik and my advisor, Tam Vu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7D524-B962-F845-8008-F4759DF77E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solve the problems, overcome those challenges and satisfy the common criteria for the hand gesture recognition system, 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propose </a:t>
            </a:r>
            <a:r>
              <a:rPr lang="en-US" dirty="0" err="1"/>
              <a:t>Capband</a:t>
            </a:r>
            <a:r>
              <a:rPr lang="en-US" dirty="0"/>
              <a:t>, a battery-free successive capacitance sensing  gesture recognition wristband.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system provides: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 ultra-low-power-sensing technique to capture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skin movements on the user’s wrist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reliable gesture recognition based 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analyze of human wrist and hand gesture anatomy to deal with the hybrid data of static and motion gesture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 on-wrist sensor localization to eliminate the needs of re-calibration of per-use </a:t>
            </a:r>
            <a:r>
              <a:rPr lang="en-US" dirty="0" err="1"/>
              <a:t>traning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battery-free operation where we show the feasibility of using the system under battery-free scheme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82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ultra-low-power sensing is achieved by our dedicated sensor design and sensing hardware.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80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an energy management module to scavenge energy from surrounding environment and provide stable power for the sensing hardware.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86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Upon receive streaming of sensing signal from the hardware, the system software side executes the on-wrist sensor localization in order to ensure the user is wearing the wristband at the correct 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25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performs the gesture recognition simply by calling upon a pre-trained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19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the ultra-low-power sensing aspects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57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idea comes from the analyzing of wrist muscle and gesture anatomy.</a:t>
            </a:r>
          </a:p>
          <a:p>
            <a:endParaRPr lang="en-US" dirty="0"/>
          </a:p>
          <a:p>
            <a:r>
              <a:rPr lang="en-US" dirty="0"/>
              <a:t>Let’s see the example of this wrist area and corresponding underlying muscle and skin while the hand is at the rest position.</a:t>
            </a:r>
          </a:p>
          <a:p>
            <a:endParaRPr lang="en-US" dirty="0"/>
          </a:p>
          <a:p>
            <a:r>
              <a:rPr lang="en-US" dirty="0"/>
              <a:t>When the gesture changes, it causes the contraction of muscle in that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76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will lead to the tiny skin deformation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20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pursue the capacitance sensing approach to</a:t>
            </a:r>
            <a:r>
              <a:rPr lang="en-US" baseline="0" dirty="0"/>
              <a:t> capture those tiny skin movement.. </a:t>
            </a:r>
          </a:p>
          <a:p>
            <a:endParaRPr lang="en-US" baseline="0" dirty="0"/>
          </a:p>
          <a:p>
            <a:r>
              <a:rPr lang="en-US" baseline="0" dirty="0"/>
              <a:t>Over human skin will be 2 sensor layers which are  considered  as two side of capacitor that has area A, the distance d. </a:t>
            </a:r>
          </a:p>
          <a:p>
            <a:endParaRPr lang="en-US" baseline="0" dirty="0"/>
          </a:p>
          <a:p>
            <a:r>
              <a:rPr lang="en-US" baseline="0" dirty="0"/>
              <a:t>The capacitance can be calculated as following. The permittivity epsilon 0 and epsilon R are defined by the padding material properties. </a:t>
            </a:r>
          </a:p>
          <a:p>
            <a:endParaRPr lang="en-US" baseline="0" dirty="0"/>
          </a:p>
          <a:p>
            <a:r>
              <a:rPr lang="en-US" baseline="0" dirty="0"/>
              <a:t>When the skin surface is deformed, it changes the distance d. This event will create the capacitance variation captured by our sensing hardware..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F8838-5C53-E74D-A614-EEB85A7D46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18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exists multiple methods to measure those capacitance change, which utilizes different approach of using the change in frequency, voltage, charging, and has the current consumption in the </a:t>
            </a:r>
            <a:r>
              <a:rPr lang="en-US" dirty="0" err="1"/>
              <a:t>uA</a:t>
            </a:r>
            <a:r>
              <a:rPr lang="en-US" dirty="0"/>
              <a:t> range  </a:t>
            </a:r>
          </a:p>
          <a:p>
            <a:endParaRPr lang="en-US" dirty="0"/>
          </a:p>
          <a:p>
            <a:r>
              <a:rPr lang="en-US" dirty="0"/>
              <a:t>We turn our interest to the RC-oscillator based mechanism where the measurement is inferred from the charge and discharge time of the capacitance of the sensor</a:t>
            </a:r>
          </a:p>
          <a:p>
            <a:endParaRPr lang="en-US" dirty="0"/>
          </a:p>
          <a:p>
            <a:r>
              <a:rPr lang="en-US" dirty="0"/>
              <a:t>This measurement requires a small setup which costs only 2 GPIO pins of the MCU under simple operation of switching the pin number 2 here between High and Low state in order to count the charge and discharge time of the capacitance sensor.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80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Having a gesture recognition system in wristband-form-factor or integration into smartwatch enables wide range of application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example, using in VR or Gaming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3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finding here is that GPIO flicking consumes extremely low power.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95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increase the sensitivity of the system, it is necessary to use multiple sensors where we integrate them into the sensor array.</a:t>
            </a:r>
          </a:p>
          <a:p>
            <a:endParaRPr lang="en-US" dirty="0"/>
          </a:p>
          <a:p>
            <a:r>
              <a:rPr lang="en-US" dirty="0"/>
              <a:t>Then, in order to minimize the power consumption of measuring this capacitance sensor array, we utilize the multiplexer here with low MUX switching overhead operation.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10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average power consumption and current profile during 15 measurements</a:t>
            </a:r>
          </a:p>
          <a:p>
            <a:endParaRPr lang="en-US" dirty="0"/>
          </a:p>
          <a:p>
            <a:r>
              <a:rPr lang="en-US" dirty="0"/>
              <a:t>You can see the average power consumption is only 300uW at highest sampling rate of our hardware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0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 fundamental knowledge of a capacitor which if formed from 2 parallel plates, we fabricate each sensor from 2 parallel copper 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62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we duplicate the same design into this sensor array and configure the connection of those 2 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93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wiring configuration helps to resolve the problem of floating ground – the most prominent problem in capacitance sensing based technique</a:t>
            </a:r>
          </a:p>
          <a:p>
            <a:endParaRPr lang="en-US" dirty="0"/>
          </a:p>
          <a:p>
            <a:r>
              <a:rPr lang="en-US" dirty="0"/>
              <a:t>In addition, we fabricate this sensor array with flexible properties with the desire of weaving our low-cost sensor into off-the-shelf, commercial wristband and smartwatch in the future.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21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hold those 2 sensor array layers, we design and fabricate the heterogeneous wristband using 3 silicone layer with different hardness</a:t>
            </a:r>
          </a:p>
          <a:p>
            <a:endParaRPr lang="en-US" dirty="0"/>
          </a:p>
          <a:p>
            <a:r>
              <a:rPr lang="en-US" dirty="0"/>
              <a:t>Where the middle is from softest silicone in order to be highly sensitive to the tiny change due to skin deformation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69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addition, the middle layer must have consistent thickness at fabrication to ensure the consistence padding distance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98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 result, here is the silicone band which holds the flexible sensor arrays as described above.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869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Having the sensitive and dedicated sensor and sensing hardware, we are now looking for the appropriate gesture recognition approach.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7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controlling in automotive </a:t>
            </a:r>
            <a:r>
              <a:rPr lang="en-US" dirty="0" err="1"/>
              <a:t>infortainment</a:t>
            </a:r>
            <a:r>
              <a:rPr lang="en-US" dirty="0"/>
              <a:t>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980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defined a gesture set including 15 common gestures which are useful and popular in multiple hand gesture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33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sensor array show the high sensitivity while measuring with those defined gestures. These 15-bars on top each gesture here represent the capacitance measurement of the corresponding 15 sensors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329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Owe to the distinguish and sensitive measurement, the gesture set is very easy to classify. Testing with simple classification methods already give high accuracy.</a:t>
            </a:r>
          </a:p>
          <a:p>
            <a:endParaRPr lang="en-US" dirty="0"/>
          </a:p>
          <a:p>
            <a:r>
              <a:rPr lang="en-US" dirty="0"/>
              <a:t>For example 89.6% with </a:t>
            </a:r>
            <a:r>
              <a:rPr lang="en-US" dirty="0" err="1"/>
              <a:t>svm</a:t>
            </a:r>
            <a:r>
              <a:rPr lang="en-US" dirty="0"/>
              <a:t> and 92.5% with random forest.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819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boost the accuracy and ensure the reliable classification, we investigate the CNN-based classification</a:t>
            </a:r>
          </a:p>
          <a:p>
            <a:endParaRPr lang="en-US" dirty="0"/>
          </a:p>
          <a:p>
            <a:r>
              <a:rPr lang="en-US" dirty="0"/>
              <a:t>Due to the sensitivity of CNN in detecting edge pattern, we take into account the hybrid data of hand gesture which include both static gesture and motion gesture.</a:t>
            </a:r>
          </a:p>
          <a:p>
            <a:endParaRPr lang="en-US" dirty="0"/>
          </a:p>
          <a:p>
            <a:r>
              <a:rPr lang="en-US" dirty="0"/>
              <a:t>In addition, this classification is robust with the varying speeds and magnitudes while making gestures.</a:t>
            </a:r>
          </a:p>
          <a:p>
            <a:endParaRPr lang="en-US" dirty="0"/>
          </a:p>
          <a:p>
            <a:r>
              <a:rPr lang="en-US" dirty="0"/>
              <a:t>We construct 2-layter convolution structure in order to prevent the overfitting problem </a:t>
            </a:r>
          </a:p>
          <a:p>
            <a:endParaRPr lang="en-US" dirty="0"/>
          </a:p>
          <a:p>
            <a:r>
              <a:rPr lang="en-US" dirty="0"/>
              <a:t>We pre-train the CNN model and deploy on smartphone in order to enable the low-latency real-time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210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refer our paper and </a:t>
            </a:r>
            <a:r>
              <a:rPr lang="en-US" dirty="0" err="1"/>
              <a:t>github</a:t>
            </a:r>
            <a:r>
              <a:rPr lang="en-US" dirty="0"/>
              <a:t> for detail configuration</a:t>
            </a:r>
          </a:p>
          <a:p>
            <a:endParaRPr lang="en-US" dirty="0"/>
          </a:p>
          <a:p>
            <a:r>
              <a:rPr lang="en-US" dirty="0"/>
              <a:t>We tested the feasibility of real-time deployment on smartphone where the software on iOS and Android has the latency of 1.5ms and 7.8ms for each recognition pass.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001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achieve higher gesture recognition accuracy and better user experience, proper positioning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CapBand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users’ wrist is essential.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it is relatively easy to point out that the wristband is in the wrong position, it would be much more useful (and user-friendly) to determine the specific (incorrect) position so the user can adjust accordingly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442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 wrist and gesture anatomy, we build the wrist-muscle-to-gesture model in order to define the force components from the finger and wrist that compose a specific gesture</a:t>
            </a:r>
          </a:p>
          <a:p>
            <a:endParaRPr lang="en-US" dirty="0"/>
          </a:p>
          <a:p>
            <a:r>
              <a:rPr lang="en-US" dirty="0"/>
              <a:t>That gives us the insight to decide the sensor location on the wrist and define the correct wristband position</a:t>
            </a:r>
          </a:p>
          <a:p>
            <a:endParaRPr lang="en-US" dirty="0"/>
          </a:p>
          <a:p>
            <a:r>
              <a:rPr lang="en-US" dirty="0"/>
              <a:t>We then solve the problem of on-wrist sensor localization using the multivariate gaussian kernel-based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728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refer to our paper for the detail of model formulation and localization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107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final aspect of our system is to operate under the limited energy harvested from surrounding environment.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374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design the energy harvesting module and test the front-end feasibility under RF-based and solar-cell-based prototype. </a:t>
            </a:r>
          </a:p>
          <a:p>
            <a:endParaRPr lang="en-US" dirty="0"/>
          </a:p>
          <a:p>
            <a:r>
              <a:rPr lang="en-US" dirty="0"/>
              <a:t>The RF-based approach requires big antenna form factor and a dedicated RF transmitter to ensure enough high-receive power.</a:t>
            </a:r>
          </a:p>
          <a:p>
            <a:endParaRPr lang="en-US" dirty="0"/>
          </a:p>
          <a:p>
            <a:r>
              <a:rPr lang="en-US" dirty="0"/>
              <a:t>The solar-cell-based approach show the versatile to operate under both schemes of harvest-then-use and harvest-then-use-later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energy module has the capability of control the charge and discharge threshold of energy sink and provide stable output to the sensing hardware.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4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hand-free applications in smart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016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design the energy harvesting module and test the front-end feasibility under RF-based and solar-cell-based prototype. </a:t>
            </a:r>
          </a:p>
          <a:p>
            <a:endParaRPr lang="en-US" dirty="0"/>
          </a:p>
          <a:p>
            <a:r>
              <a:rPr lang="en-US" dirty="0"/>
              <a:t>The RF-based approach requires big antenna form factor and a dedicated RF transmitter to ensure enough high-receive power.</a:t>
            </a:r>
          </a:p>
          <a:p>
            <a:endParaRPr lang="en-US" dirty="0"/>
          </a:p>
          <a:p>
            <a:r>
              <a:rPr lang="en-US" dirty="0"/>
              <a:t>The solar-cell-based approach show the versatile to operate under both schemes of harvest-then-use and harvest-then-use-later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energy module has the capability of control the charge and discharge threshold of energy sink and provide stable output to the sensing hardware.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631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Putting all pieces together, we have the wristband-form-factor system which can recognize a 15-gesture set at 95% accuracy, 95.3% for localization accuracy and running with solar-cell-energy harvesting.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629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evaluate the system performance with 23 subjects. </a:t>
            </a:r>
          </a:p>
          <a:p>
            <a:endParaRPr lang="en-US" dirty="0"/>
          </a:p>
          <a:p>
            <a:r>
              <a:rPr lang="en-US" dirty="0"/>
              <a:t>The highest accuracy is achieved with CNN-based approach at 95.1%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757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on-wrist sensor localization has the average of 95.3% accuracy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78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solve the problems, overcome those challenges and satisfy the common criteria for the hand gesture recognition system, 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propose </a:t>
            </a:r>
            <a:r>
              <a:rPr lang="en-US" dirty="0" err="1"/>
              <a:t>Capband</a:t>
            </a:r>
            <a:r>
              <a:rPr lang="en-US" dirty="0"/>
              <a:t>, a battery-free successive capacitance sensing  gesture recognition wristband.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system provides: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 ultra-low-power-sensing technique to capture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skin movements on the user’s wrist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reliable gesture recognition based 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analyze of human wrist and hand gesture anatomy to deal with the hybrid data of static and motion gesture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 on-wrist sensor localization to eliminate the needs of re-calibration of per-use </a:t>
            </a:r>
            <a:r>
              <a:rPr lang="en-US" dirty="0" err="1"/>
              <a:t>traning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battery-free operation where we show the feasibility of using the system under battery-free scheme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365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776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the introduction Jacob</a:t>
            </a:r>
          </a:p>
          <a:p>
            <a:endParaRPr lang="en-US" dirty="0"/>
          </a:p>
          <a:p>
            <a:r>
              <a:rPr lang="en-US" dirty="0"/>
              <a:t>Good morning, everyone. Today, I would like to bring to our sensing community some new exciting finding and results on the topic of hand gesture recognition.</a:t>
            </a:r>
          </a:p>
          <a:p>
            <a:endParaRPr lang="en-US" dirty="0"/>
          </a:p>
          <a:p>
            <a:r>
              <a:rPr lang="en-US" dirty="0"/>
              <a:t>I would like to introduce </a:t>
            </a:r>
            <a:r>
              <a:rPr lang="en-US" dirty="0" err="1"/>
              <a:t>CapBand</a:t>
            </a:r>
            <a:r>
              <a:rPr lang="en-US" dirty="0"/>
              <a:t> system: a Battery-free Successive Capacitance sensing wristband for Hand gesture recognition.</a:t>
            </a:r>
          </a:p>
          <a:p>
            <a:endParaRPr lang="en-US" dirty="0"/>
          </a:p>
          <a:p>
            <a:r>
              <a:rPr lang="en-US" dirty="0"/>
              <a:t>This is the work with my amazing team under the supervising of Christine, Kaushik and my advisor, Tam Vu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7D524-B962-F845-8008-F4759DF77E7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robotic controlling.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79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Thus, in order to adapt into those application, there are common expectation and criteria for those hand gesture recognition system:</a:t>
            </a:r>
          </a:p>
          <a:p>
            <a:endParaRPr lang="en-US" dirty="0"/>
          </a:p>
          <a:p>
            <a:r>
              <a:rPr lang="en-US" dirty="0"/>
              <a:t>It should perform highly accurate and robust recognition,</a:t>
            </a:r>
          </a:p>
          <a:p>
            <a:endParaRPr lang="en-US" dirty="0"/>
          </a:p>
          <a:p>
            <a:r>
              <a:rPr lang="en-US" dirty="0"/>
              <a:t>Having a rich-gesture set</a:t>
            </a:r>
          </a:p>
          <a:p>
            <a:endParaRPr lang="en-US" dirty="0"/>
          </a:p>
          <a:p>
            <a:r>
              <a:rPr lang="en-US" dirty="0"/>
              <a:t>Consume low-power</a:t>
            </a:r>
          </a:p>
          <a:p>
            <a:endParaRPr lang="en-US" dirty="0"/>
          </a:p>
          <a:p>
            <a:r>
              <a:rPr lang="en-US" dirty="0"/>
              <a:t>And Operate in various environment (both indoor and outdoor)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37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 of the art gesture recognition systems can be classified into following categories:</a:t>
            </a:r>
          </a:p>
          <a:p>
            <a:endParaRPr lang="en-US" dirty="0"/>
          </a:p>
          <a:p>
            <a:r>
              <a:rPr lang="en-US" dirty="0"/>
              <a:t>on-body sensors use different approach of MEG, pressure sensors, capacitance sensors and impedance tomography</a:t>
            </a:r>
          </a:p>
          <a:p>
            <a:endParaRPr lang="en-US" dirty="0"/>
          </a:p>
          <a:p>
            <a:r>
              <a:rPr lang="en-US" dirty="0"/>
              <a:t>Off-body sensors use IR, camera or visible light</a:t>
            </a:r>
          </a:p>
          <a:p>
            <a:endParaRPr lang="en-US" dirty="0"/>
          </a:p>
          <a:p>
            <a:r>
              <a:rPr lang="en-US" dirty="0"/>
              <a:t>Some notable low-power gesture recognition systems include </a:t>
            </a:r>
            <a:r>
              <a:rPr lang="en-US" dirty="0" err="1"/>
              <a:t>Wristflex</a:t>
            </a:r>
            <a:r>
              <a:rPr lang="en-US" dirty="0"/>
              <a:t>, </a:t>
            </a:r>
            <a:r>
              <a:rPr lang="en-US" dirty="0" err="1"/>
              <a:t>WristbandVital</a:t>
            </a:r>
            <a:r>
              <a:rPr lang="en-US" dirty="0"/>
              <a:t> and </a:t>
            </a:r>
            <a:r>
              <a:rPr lang="en-US" dirty="0" err="1"/>
              <a:t>Allsee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18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most of those systems have the same 2 common issues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First, they require frequent recharging daily or battery replacement after long time usage due to the power hungry of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continuously multiple signal streaming in order to capture complex gestures performed by users 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Second, they require the per-usage training or re-calibration of the system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every time a user puts the device on, it may be at a position that is slightly different from the position that the device was trained for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33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address those 2 fundamental problem at the same time, there are some challenges: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1st, to minimize the required energy to sense useful hand gestures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that the device can be powered by the limited energy harvestable from the surrounding environment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have to ensure the reliable hand gesture recognition without per-use 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3rd, we must have the consistent performance across user due to the nature of wrist size variation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46B2D-0566-BA44-B283-8FEDA1C6FA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3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785" y="2003371"/>
            <a:ext cx="7772400" cy="1276506"/>
          </a:xfrm>
        </p:spPr>
        <p:txBody>
          <a:bodyPr anchor="b">
            <a:normAutofit/>
          </a:bodyPr>
          <a:lstStyle>
            <a:lvl1pPr algn="ctr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986" y="4039312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F7B17826-04D1-43FA-B4C5-18A4C77068E0}" type="datetimeFigureOut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flipV="1">
            <a:off x="734785" y="3699377"/>
            <a:ext cx="7772401" cy="45719"/>
          </a:xfrm>
          <a:prstGeom prst="rect">
            <a:avLst/>
          </a:prstGeom>
          <a:gradFill>
            <a:gsLst>
              <a:gs pos="52000">
                <a:schemeClr val="accent6"/>
              </a:gs>
              <a:gs pos="31000">
                <a:schemeClr val="accent4"/>
              </a:gs>
              <a:gs pos="0">
                <a:schemeClr val="bg1"/>
              </a:gs>
              <a:gs pos="70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03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F7B17826-04D1-43FA-B4C5-18A4C77068E0}" type="datetimeFigureOut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4" y="1440181"/>
            <a:ext cx="9119511" cy="45719"/>
          </a:xfrm>
          <a:prstGeom prst="rect">
            <a:avLst/>
          </a:prstGeom>
          <a:gradFill>
            <a:gsLst>
              <a:gs pos="30500">
                <a:schemeClr val="accent4"/>
              </a:gs>
              <a:gs pos="0">
                <a:schemeClr val="bg1"/>
              </a:gs>
              <a:gs pos="61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15350" y="6564087"/>
            <a:ext cx="636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EEF7C-33E8-4B8A-AE3F-489BEBBDA511}" type="slidenum">
              <a:rPr lang="en-US" sz="1200" b="1" i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4" y="1440181"/>
            <a:ext cx="9119511" cy="45719"/>
          </a:xfrm>
          <a:prstGeom prst="rect">
            <a:avLst/>
          </a:prstGeom>
          <a:gradFill>
            <a:gsLst>
              <a:gs pos="30500">
                <a:schemeClr val="accent4"/>
              </a:gs>
              <a:gs pos="0">
                <a:schemeClr val="bg1"/>
              </a:gs>
              <a:gs pos="61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5949064"/>
            <a:ext cx="532928" cy="5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-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C240-1E25-4019-894B-2A2C945BCD21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5FDF-E165-4FF2-BC92-561E8EBB6A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4354" y="1142999"/>
            <a:ext cx="8397362" cy="52133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01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-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4211"/>
            <a:ext cx="7905750" cy="5278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F7B17826-04D1-43FA-B4C5-18A4C77068E0}" type="datetimeFigureOut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155746"/>
            <a:ext cx="9119511" cy="45719"/>
          </a:xfrm>
          <a:prstGeom prst="rect">
            <a:avLst/>
          </a:prstGeom>
          <a:gradFill>
            <a:gsLst>
              <a:gs pos="30500">
                <a:schemeClr val="accent4"/>
              </a:gs>
              <a:gs pos="0">
                <a:schemeClr val="bg1"/>
              </a:gs>
              <a:gs pos="61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15350" y="6564087"/>
            <a:ext cx="636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EEF7C-33E8-4B8A-AE3F-489BEBBDA511}" type="slidenum">
              <a:rPr lang="en-US" sz="1200" b="1" i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 i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155746"/>
            <a:ext cx="9119511" cy="45719"/>
          </a:xfrm>
          <a:prstGeom prst="rect">
            <a:avLst/>
          </a:prstGeom>
          <a:gradFill>
            <a:gsLst>
              <a:gs pos="30500">
                <a:schemeClr val="accent4"/>
              </a:gs>
              <a:gs pos="0">
                <a:schemeClr val="bg1"/>
              </a:gs>
              <a:gs pos="61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5949064"/>
            <a:ext cx="532928" cy="53292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065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64086"/>
            <a:ext cx="9144000" cy="2939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38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18557"/>
            <a:ext cx="7886700" cy="4974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64087"/>
            <a:ext cx="2057400" cy="2939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F7B17826-04D1-43FA-B4C5-18A4C77068E0}" type="datetimeFigureOut">
              <a:rPr lang="en-US" smtClean="0"/>
              <a:pPr/>
              <a:t>11/6/18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57801" y="6564086"/>
            <a:ext cx="3649436" cy="2939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Mobile and Networked Systems Lab </a:t>
            </a:r>
            <a:fld id="{044EEF7C-33E8-4B8A-AE3F-489BEBBDA511}" type="slidenum">
              <a:rPr lang="en-US" smtClean="0"/>
              <a:pPr/>
              <a:t>‹#›</a:t>
            </a:fld>
            <a:r>
              <a:rPr lang="en-US"/>
              <a:t>/30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564086"/>
            <a:ext cx="9144000" cy="2939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12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2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2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g"/><Relationship Id="rId5" Type="http://schemas.openxmlformats.org/officeDocument/2006/relationships/image" Target="../media/image24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g"/><Relationship Id="rId5" Type="http://schemas.openxmlformats.org/officeDocument/2006/relationships/image" Target="../media/image24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tiff"/><Relationship Id="rId4" Type="http://schemas.openxmlformats.org/officeDocument/2006/relationships/image" Target="../media/image11.jpeg"/><Relationship Id="rId9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northeastern university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 b="24197"/>
          <a:stretch/>
        </p:blipFill>
        <p:spPr bwMode="auto">
          <a:xfrm>
            <a:off x="5717821" y="628533"/>
            <a:ext cx="3426179" cy="67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207" y="2694738"/>
            <a:ext cx="8205395" cy="979692"/>
          </a:xfrm>
        </p:spPr>
        <p:txBody>
          <a:bodyPr>
            <a:noAutofit/>
          </a:bodyPr>
          <a:lstStyle/>
          <a:p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CapBand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: Battery-free Successive Capacitance Sensing Wristband for Hand Gesture Recognition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439" y="3900419"/>
            <a:ext cx="7360171" cy="1241822"/>
          </a:xfrm>
        </p:spPr>
        <p:txBody>
          <a:bodyPr>
            <a:normAutofit/>
          </a:bodyPr>
          <a:lstStyle/>
          <a:p>
            <a:r>
              <a:rPr lang="en-US" sz="2100" b="1" u="sng" dirty="0">
                <a:solidFill>
                  <a:srgbClr val="0070C0"/>
                </a:solidFill>
              </a:rPr>
              <a:t>Hoang Truong</a:t>
            </a:r>
            <a:r>
              <a:rPr lang="en-US" sz="2100" dirty="0"/>
              <a:t>, </a:t>
            </a:r>
            <a:r>
              <a:rPr lang="en-US" sz="2100" dirty="0" err="1"/>
              <a:t>Shuo</a:t>
            </a:r>
            <a:r>
              <a:rPr lang="en-US" sz="2100" dirty="0"/>
              <a:t> Zhang, </a:t>
            </a:r>
            <a:r>
              <a:rPr lang="en-US" sz="2100" dirty="0" err="1"/>
              <a:t>Ufuk</a:t>
            </a:r>
            <a:r>
              <a:rPr lang="en-US" sz="2100" dirty="0"/>
              <a:t> </a:t>
            </a:r>
            <a:r>
              <a:rPr lang="en-US" sz="2100" dirty="0" err="1"/>
              <a:t>Muncuk</a:t>
            </a:r>
            <a:r>
              <a:rPr lang="en-US" sz="2100" dirty="0"/>
              <a:t>, Phuc Nguyen, Nam Bui, Anh Nguyen, Qin </a:t>
            </a:r>
            <a:r>
              <a:rPr lang="en-US" sz="2100" dirty="0" err="1"/>
              <a:t>Lv</a:t>
            </a:r>
            <a:r>
              <a:rPr lang="en-US" sz="2100" dirty="0"/>
              <a:t>, Kaushik Chowdhury, Thang </a:t>
            </a:r>
            <a:r>
              <a:rPr lang="en-US" sz="2100" dirty="0" err="1"/>
              <a:t>Dinh</a:t>
            </a:r>
            <a:r>
              <a:rPr lang="en-US" sz="2100" dirty="0"/>
              <a:t>, Tam Vu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4" y="680292"/>
            <a:ext cx="2863223" cy="622244"/>
          </a:xfrm>
          <a:prstGeom prst="rect">
            <a:avLst/>
          </a:prstGeom>
        </p:spPr>
      </p:pic>
      <p:pic>
        <p:nvPicPr>
          <p:cNvPr id="7" name="Picture 6" descr="Image result for Virginia Commonwealth University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" b="24309"/>
          <a:stretch/>
        </p:blipFill>
        <p:spPr bwMode="auto">
          <a:xfrm>
            <a:off x="3068590" y="581324"/>
            <a:ext cx="2459486" cy="78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488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proposed </a:t>
            </a:r>
            <a:r>
              <a:rPr lang="en-US" b="1" u="sng" dirty="0" err="1"/>
              <a:t>CapBand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396095" y="4347967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On-wrist localization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6095" y="5012431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Battery-free scheme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6095" y="3032268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Ultra-low-power sensing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6095" y="3696732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Reliable gesture recognition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1" y="3032268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0" y="3696732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4361196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5012431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4686732-79B1-F748-A15F-3C088FF086DC}"/>
              </a:ext>
            </a:extLst>
          </p:cNvPr>
          <p:cNvSpPr/>
          <p:nvPr/>
        </p:nvSpPr>
        <p:spPr>
          <a:xfrm>
            <a:off x="0" y="1605005"/>
            <a:ext cx="9143999" cy="1079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Battery-free successive capacitance sensing </a:t>
            </a:r>
          </a:p>
          <a:p>
            <a:pPr algn="ctr"/>
            <a:r>
              <a:rPr lang="en-US" sz="3200" dirty="0"/>
              <a:t>gesture recognition wristband </a:t>
            </a:r>
          </a:p>
        </p:txBody>
      </p:sp>
    </p:spTree>
    <p:extLst>
      <p:ext uri="{BB962C8B-B14F-4D97-AF65-F5344CB8AC3E}">
        <p14:creationId xmlns:p14="http://schemas.microsoft.com/office/powerpoint/2010/main" val="28519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460108"/>
            <a:ext cx="7905750" cy="478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CapBand</a:t>
            </a:r>
            <a:r>
              <a:rPr lang="en-US" dirty="0"/>
              <a:t> 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71B99B-D569-1C4B-928C-AF631CF28508}"/>
              </a:ext>
            </a:extLst>
          </p:cNvPr>
          <p:cNvSpPr/>
          <p:nvPr/>
        </p:nvSpPr>
        <p:spPr>
          <a:xfrm>
            <a:off x="5923721" y="1895061"/>
            <a:ext cx="2305879" cy="1338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80460-3BCA-1846-A434-B889F54A0FC2}"/>
              </a:ext>
            </a:extLst>
          </p:cNvPr>
          <p:cNvSpPr/>
          <p:nvPr/>
        </p:nvSpPr>
        <p:spPr>
          <a:xfrm>
            <a:off x="609600" y="3184421"/>
            <a:ext cx="7779026" cy="2951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0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460108"/>
            <a:ext cx="7905750" cy="478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CapBand</a:t>
            </a:r>
            <a:r>
              <a:rPr lang="en-US" dirty="0"/>
              <a:t> overview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80460-3BCA-1846-A434-B889F54A0FC2}"/>
              </a:ext>
            </a:extLst>
          </p:cNvPr>
          <p:cNvSpPr/>
          <p:nvPr/>
        </p:nvSpPr>
        <p:spPr>
          <a:xfrm>
            <a:off x="609600" y="3184421"/>
            <a:ext cx="7779026" cy="2951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41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460108"/>
            <a:ext cx="7905750" cy="478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CapBand</a:t>
            </a:r>
            <a:r>
              <a:rPr lang="en-US" dirty="0"/>
              <a:t> overview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80460-3BCA-1846-A434-B889F54A0FC2}"/>
              </a:ext>
            </a:extLst>
          </p:cNvPr>
          <p:cNvSpPr/>
          <p:nvPr/>
        </p:nvSpPr>
        <p:spPr>
          <a:xfrm>
            <a:off x="5300870" y="3790121"/>
            <a:ext cx="2928730" cy="2186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29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460108"/>
            <a:ext cx="7905750" cy="478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CapBand</a:t>
            </a:r>
            <a:r>
              <a:rPr lang="en-US" dirty="0"/>
              <a:t> overview</a:t>
            </a:r>
          </a:p>
        </p:txBody>
      </p:sp>
    </p:spTree>
    <p:extLst>
      <p:ext uri="{BB962C8B-B14F-4D97-AF65-F5344CB8AC3E}">
        <p14:creationId xmlns:p14="http://schemas.microsoft.com/office/powerpoint/2010/main" val="1814640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CapBand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396095" y="4347967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On-wrist localization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6095" y="5012431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Battery-free scheme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6095" y="3032268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Ultra-low-power sensing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6095" y="3696732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Reliable gesture recognition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1" y="3032268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0" y="3696732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4361196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5012431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4686732-79B1-F748-A15F-3C088FF086DC}"/>
              </a:ext>
            </a:extLst>
          </p:cNvPr>
          <p:cNvSpPr/>
          <p:nvPr/>
        </p:nvSpPr>
        <p:spPr>
          <a:xfrm>
            <a:off x="0" y="1605005"/>
            <a:ext cx="9143999" cy="1079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Battery-free successive capacitance sensing </a:t>
            </a:r>
          </a:p>
          <a:p>
            <a:pPr algn="ctr"/>
            <a:r>
              <a:rPr lang="en-US" sz="3200" dirty="0"/>
              <a:t>gesture recognition wristband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1CBF64-E67A-2B42-8F72-B8ED576AEC3B}"/>
              </a:ext>
            </a:extLst>
          </p:cNvPr>
          <p:cNvSpPr/>
          <p:nvPr/>
        </p:nvSpPr>
        <p:spPr>
          <a:xfrm>
            <a:off x="0" y="3617043"/>
            <a:ext cx="9144000" cy="23057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23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852957" y="1893495"/>
            <a:ext cx="5524500" cy="3714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Wrist Muscle and Gesture Anatomy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14468" y="5985052"/>
            <a:ext cx="2523567" cy="3790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57282" y="5985052"/>
            <a:ext cx="2028825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DCAB36-B873-484B-A501-E5AB4891E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12" y="-216241"/>
            <a:ext cx="2438605" cy="3697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F1CC-3C07-0546-B9EA-1097F3BB8B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05" y="1753319"/>
            <a:ext cx="4327895" cy="1575025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E05A6B-BE82-3A49-BA0A-02442A81C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65" y="4644794"/>
            <a:ext cx="3348640" cy="14791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5261A6-863D-814B-91C0-E49AF4374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644" y="2075716"/>
            <a:ext cx="2667766" cy="1149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18E688-1DCE-5D42-860C-90A52FA571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5" y="4158332"/>
            <a:ext cx="1793842" cy="234579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A5A32FC-12DE-2D4C-824F-7A1F1F46F1FD}"/>
              </a:ext>
            </a:extLst>
          </p:cNvPr>
          <p:cNvSpPr/>
          <p:nvPr/>
        </p:nvSpPr>
        <p:spPr>
          <a:xfrm>
            <a:off x="1379095" y="3222885"/>
            <a:ext cx="269823" cy="28481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DF7F13-18D5-5348-8175-87DD8B955F3A}"/>
              </a:ext>
            </a:extLst>
          </p:cNvPr>
          <p:cNvSpPr/>
          <p:nvPr/>
        </p:nvSpPr>
        <p:spPr>
          <a:xfrm>
            <a:off x="1111771" y="5578839"/>
            <a:ext cx="269823" cy="28481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1150ED-E458-1043-A23B-6F832FF36735}"/>
              </a:ext>
            </a:extLst>
          </p:cNvPr>
          <p:cNvCxnSpPr>
            <a:cxnSpLocks/>
            <a:stCxn id="16" idx="6"/>
          </p:cNvCxnSpPr>
          <p:nvPr/>
        </p:nvCxnSpPr>
        <p:spPr>
          <a:xfrm flipV="1">
            <a:off x="1648918" y="2788604"/>
            <a:ext cx="2167302" cy="5766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256761B-F10E-2E46-A3BA-6D3BA038606C}"/>
              </a:ext>
            </a:extLst>
          </p:cNvPr>
          <p:cNvSpPr/>
          <p:nvPr/>
        </p:nvSpPr>
        <p:spPr>
          <a:xfrm>
            <a:off x="3891686" y="4482548"/>
            <a:ext cx="3512966" cy="166977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A32F14-562C-434B-84F7-FD4DAB208772}"/>
              </a:ext>
            </a:extLst>
          </p:cNvPr>
          <p:cNvCxnSpPr>
            <a:cxnSpLocks/>
          </p:cNvCxnSpPr>
          <p:nvPr/>
        </p:nvCxnSpPr>
        <p:spPr>
          <a:xfrm>
            <a:off x="1352990" y="5709060"/>
            <a:ext cx="278047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200A8C2-3F39-1C48-AA7C-6D83C1726C88}"/>
              </a:ext>
            </a:extLst>
          </p:cNvPr>
          <p:cNvSpPr/>
          <p:nvPr/>
        </p:nvSpPr>
        <p:spPr>
          <a:xfrm>
            <a:off x="3916710" y="1757427"/>
            <a:ext cx="4312889" cy="166977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E0780A-91EA-724A-8F1F-4E5F096AC488}"/>
              </a:ext>
            </a:extLst>
          </p:cNvPr>
          <p:cNvSpPr txBox="1"/>
          <p:nvPr/>
        </p:nvSpPr>
        <p:spPr>
          <a:xfrm>
            <a:off x="4634031" y="3909527"/>
            <a:ext cx="3072373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Muscle contraction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098DD25-9640-A74D-8D89-EB425BE04C00}"/>
              </a:ext>
            </a:extLst>
          </p:cNvPr>
          <p:cNvSpPr/>
          <p:nvPr/>
        </p:nvSpPr>
        <p:spPr>
          <a:xfrm flipV="1">
            <a:off x="3951132" y="2472612"/>
            <a:ext cx="4413379" cy="750272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07377B4-B121-874C-AF15-2FCAC8B2EE67}"/>
              </a:ext>
            </a:extLst>
          </p:cNvPr>
          <p:cNvSpPr/>
          <p:nvPr/>
        </p:nvSpPr>
        <p:spPr>
          <a:xfrm flipV="1">
            <a:off x="4497355" y="5253134"/>
            <a:ext cx="3124615" cy="785057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780FD0-88D7-6545-AE3F-A225D9E5EB64}"/>
              </a:ext>
            </a:extLst>
          </p:cNvPr>
          <p:cNvCxnSpPr>
            <a:cxnSpLocks/>
            <a:stCxn id="45" idx="6"/>
            <a:endCxn id="46" idx="6"/>
          </p:cNvCxnSpPr>
          <p:nvPr/>
        </p:nvCxnSpPr>
        <p:spPr>
          <a:xfrm flipH="1">
            <a:off x="7621970" y="2847748"/>
            <a:ext cx="742541" cy="279791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C38C19-2B3D-304D-9CEA-EEB4A64C39E7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3951132" y="2847748"/>
            <a:ext cx="546223" cy="286131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11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8" grpId="0" animBg="1"/>
      <p:bldP spid="45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Wrist Muscle and Gesture Anatomy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4468" y="5985052"/>
            <a:ext cx="2523567" cy="3790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F1CC-3C07-0546-B9EA-1097F3BB8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05" y="1753319"/>
            <a:ext cx="4327895" cy="1575025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E05A6B-BE82-3A49-BA0A-02442A81C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65" y="4644794"/>
            <a:ext cx="3348640" cy="14791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5261A6-863D-814B-91C0-E49AF4374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644" y="2075716"/>
            <a:ext cx="2667766" cy="1149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18E688-1DCE-5D42-860C-90A52FA57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5" y="4158332"/>
            <a:ext cx="1793842" cy="234579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A5A32FC-12DE-2D4C-824F-7A1F1F46F1FD}"/>
              </a:ext>
            </a:extLst>
          </p:cNvPr>
          <p:cNvSpPr/>
          <p:nvPr/>
        </p:nvSpPr>
        <p:spPr>
          <a:xfrm>
            <a:off x="1379095" y="3222885"/>
            <a:ext cx="269823" cy="28481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DF7F13-18D5-5348-8175-87DD8B955F3A}"/>
              </a:ext>
            </a:extLst>
          </p:cNvPr>
          <p:cNvSpPr/>
          <p:nvPr/>
        </p:nvSpPr>
        <p:spPr>
          <a:xfrm>
            <a:off x="1111771" y="5578839"/>
            <a:ext cx="269823" cy="28481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1150ED-E458-1043-A23B-6F832FF36735}"/>
              </a:ext>
            </a:extLst>
          </p:cNvPr>
          <p:cNvCxnSpPr>
            <a:cxnSpLocks/>
            <a:stCxn id="16" idx="6"/>
          </p:cNvCxnSpPr>
          <p:nvPr/>
        </p:nvCxnSpPr>
        <p:spPr>
          <a:xfrm flipV="1">
            <a:off x="1648918" y="2788604"/>
            <a:ext cx="2167302" cy="5766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256761B-F10E-2E46-A3BA-6D3BA038606C}"/>
              </a:ext>
            </a:extLst>
          </p:cNvPr>
          <p:cNvSpPr/>
          <p:nvPr/>
        </p:nvSpPr>
        <p:spPr>
          <a:xfrm>
            <a:off x="3891686" y="4482548"/>
            <a:ext cx="3512966" cy="166977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A32F14-562C-434B-84F7-FD4DAB208772}"/>
              </a:ext>
            </a:extLst>
          </p:cNvPr>
          <p:cNvCxnSpPr>
            <a:cxnSpLocks/>
          </p:cNvCxnSpPr>
          <p:nvPr/>
        </p:nvCxnSpPr>
        <p:spPr>
          <a:xfrm>
            <a:off x="1352990" y="5709060"/>
            <a:ext cx="278047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200A8C2-3F39-1C48-AA7C-6D83C1726C88}"/>
              </a:ext>
            </a:extLst>
          </p:cNvPr>
          <p:cNvSpPr/>
          <p:nvPr/>
        </p:nvSpPr>
        <p:spPr>
          <a:xfrm>
            <a:off x="3916710" y="1757427"/>
            <a:ext cx="4312889" cy="166977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098DD25-9640-A74D-8D89-EB425BE04C00}"/>
              </a:ext>
            </a:extLst>
          </p:cNvPr>
          <p:cNvSpPr/>
          <p:nvPr/>
        </p:nvSpPr>
        <p:spPr>
          <a:xfrm flipV="1">
            <a:off x="5355772" y="1893495"/>
            <a:ext cx="1073020" cy="532464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07377B4-B121-874C-AF15-2FCAC8B2EE67}"/>
              </a:ext>
            </a:extLst>
          </p:cNvPr>
          <p:cNvSpPr/>
          <p:nvPr/>
        </p:nvSpPr>
        <p:spPr>
          <a:xfrm flipV="1">
            <a:off x="5215812" y="4786602"/>
            <a:ext cx="1324947" cy="561633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C72611-E5A2-F64C-B32C-5324D87767C0}"/>
              </a:ext>
            </a:extLst>
          </p:cNvPr>
          <p:cNvSpPr txBox="1"/>
          <p:nvPr/>
        </p:nvSpPr>
        <p:spPr>
          <a:xfrm>
            <a:off x="4595667" y="3774387"/>
            <a:ext cx="2808985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Skin deformation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F059EB-A4DB-974F-A166-BB92A9681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69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9330" y="2520359"/>
            <a:ext cx="2656573" cy="7940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Sensing Technique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/>
        </p:blipFill>
        <p:spPr>
          <a:xfrm>
            <a:off x="3324720" y="5299905"/>
            <a:ext cx="2043834" cy="8067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9331" y="2303790"/>
            <a:ext cx="2656573" cy="2165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Sensor layer – 1 </a:t>
            </a:r>
          </a:p>
        </p:txBody>
      </p:sp>
      <p:sp>
        <p:nvSpPr>
          <p:cNvPr id="7" name="Rectangle 6"/>
          <p:cNvSpPr/>
          <p:nvPr/>
        </p:nvSpPr>
        <p:spPr>
          <a:xfrm>
            <a:off x="709330" y="3314442"/>
            <a:ext cx="2656573" cy="2165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Sensor layer – 2</a:t>
            </a: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 flipH="1">
            <a:off x="271561" y="2520358"/>
            <a:ext cx="43496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 flipH="1">
            <a:off x="271560" y="3315433"/>
            <a:ext cx="43496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5662" y="2778540"/>
            <a:ext cx="1833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" charset="0"/>
                <a:ea typeface="Times" charset="0"/>
                <a:cs typeface="Times" charset="0"/>
              </a:rPr>
              <a:t>d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933452" y="5915711"/>
            <a:ext cx="719475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276352" y="4890763"/>
            <a:ext cx="151298" cy="40914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788379" y="4929441"/>
            <a:ext cx="14510" cy="47536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215596" y="4901062"/>
            <a:ext cx="223289" cy="50374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2700630" y="5703294"/>
            <a:ext cx="673531" cy="575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mage result for two plates of capaci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71" y="1281076"/>
            <a:ext cx="3698060" cy="264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11685" y="1921525"/>
            <a:ext cx="2656573" cy="38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Human skin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3851594" y="2465013"/>
            <a:ext cx="728003" cy="453683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877836" y="5477130"/>
            <a:ext cx="216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Capacitance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68258" y="4479058"/>
            <a:ext cx="216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Permitivity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885971" y="4508499"/>
            <a:ext cx="216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Area size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67400" y="5709048"/>
            <a:ext cx="356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b/w 2 plates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93259" y="2621287"/>
            <a:ext cx="1946943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Padding material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673201" y="5722429"/>
            <a:ext cx="376383" cy="31591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414324" y="5417630"/>
            <a:ext cx="263660" cy="44910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313834" y="5300821"/>
            <a:ext cx="2060855" cy="841266"/>
          </a:xfrm>
          <a:custGeom>
            <a:avLst/>
            <a:gdLst>
              <a:gd name="connsiteX0" fmla="*/ 1850360 w 2749333"/>
              <a:gd name="connsiteY0" fmla="*/ 1075702 h 1121688"/>
              <a:gd name="connsiteX1" fmla="*/ 2185746 w 2749333"/>
              <a:gd name="connsiteY1" fmla="*/ 1075702 h 1121688"/>
              <a:gd name="connsiteX2" fmla="*/ 2157630 w 2749333"/>
              <a:gd name="connsiteY2" fmla="*/ 1091858 h 1121688"/>
              <a:gd name="connsiteX3" fmla="*/ 2018053 w 2749333"/>
              <a:gd name="connsiteY3" fmla="*/ 1121688 h 1121688"/>
              <a:gd name="connsiteX4" fmla="*/ 1878477 w 2749333"/>
              <a:gd name="connsiteY4" fmla="*/ 1091858 h 1121688"/>
              <a:gd name="connsiteX5" fmla="*/ 24221 w 2749333"/>
              <a:gd name="connsiteY5" fmla="*/ 388434 h 1121688"/>
              <a:gd name="connsiteX6" fmla="*/ 24221 w 2749333"/>
              <a:gd name="connsiteY6" fmla="*/ 642436 h 1121688"/>
              <a:gd name="connsiteX7" fmla="*/ 0 w 2749333"/>
              <a:gd name="connsiteY7" fmla="*/ 515435 h 1121688"/>
              <a:gd name="connsiteX8" fmla="*/ 24221 w 2749333"/>
              <a:gd name="connsiteY8" fmla="*/ 0 h 1121688"/>
              <a:gd name="connsiteX9" fmla="*/ 2749333 w 2749333"/>
              <a:gd name="connsiteY9" fmla="*/ 0 h 1121688"/>
              <a:gd name="connsiteX10" fmla="*/ 2749333 w 2749333"/>
              <a:gd name="connsiteY10" fmla="*/ 1075702 h 1121688"/>
              <a:gd name="connsiteX11" fmla="*/ 2185746 w 2749333"/>
              <a:gd name="connsiteY11" fmla="*/ 1075702 h 1121688"/>
              <a:gd name="connsiteX12" fmla="*/ 2218540 w 2749333"/>
              <a:gd name="connsiteY12" fmla="*/ 1056859 h 1121688"/>
              <a:gd name="connsiteX13" fmla="*/ 2376636 w 2749333"/>
              <a:gd name="connsiteY13" fmla="*/ 742092 h 1121688"/>
              <a:gd name="connsiteX14" fmla="*/ 2018053 w 2749333"/>
              <a:gd name="connsiteY14" fmla="*/ 362496 h 1121688"/>
              <a:gd name="connsiteX15" fmla="*/ 1659470 w 2749333"/>
              <a:gd name="connsiteY15" fmla="*/ 742092 h 1121688"/>
              <a:gd name="connsiteX16" fmla="*/ 1817566 w 2749333"/>
              <a:gd name="connsiteY16" fmla="*/ 1056859 h 1121688"/>
              <a:gd name="connsiteX17" fmla="*/ 1850360 w 2749333"/>
              <a:gd name="connsiteY17" fmla="*/ 1075702 h 1121688"/>
              <a:gd name="connsiteX18" fmla="*/ 24221 w 2749333"/>
              <a:gd name="connsiteY18" fmla="*/ 1075702 h 1121688"/>
              <a:gd name="connsiteX19" fmla="*/ 24221 w 2749333"/>
              <a:gd name="connsiteY19" fmla="*/ 642436 h 1121688"/>
              <a:gd name="connsiteX20" fmla="*/ 28180 w 2749333"/>
              <a:gd name="connsiteY20" fmla="*/ 663191 h 1121688"/>
              <a:gd name="connsiteX21" fmla="*/ 358583 w 2749333"/>
              <a:gd name="connsiteY21" fmla="*/ 895031 h 1121688"/>
              <a:gd name="connsiteX22" fmla="*/ 717166 w 2749333"/>
              <a:gd name="connsiteY22" fmla="*/ 515435 h 1121688"/>
              <a:gd name="connsiteX23" fmla="*/ 358583 w 2749333"/>
              <a:gd name="connsiteY23" fmla="*/ 135839 h 1121688"/>
              <a:gd name="connsiteX24" fmla="*/ 28180 w 2749333"/>
              <a:gd name="connsiteY24" fmla="*/ 367679 h 1121688"/>
              <a:gd name="connsiteX25" fmla="*/ 24221 w 2749333"/>
              <a:gd name="connsiteY25" fmla="*/ 388434 h 112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749333" h="1121688">
                <a:moveTo>
                  <a:pt x="1850360" y="1075702"/>
                </a:moveTo>
                <a:lnTo>
                  <a:pt x="2185746" y="1075702"/>
                </a:lnTo>
                <a:lnTo>
                  <a:pt x="2157630" y="1091858"/>
                </a:lnTo>
                <a:cubicBezTo>
                  <a:pt x="2114730" y="1111066"/>
                  <a:pt x="2067563" y="1121688"/>
                  <a:pt x="2018053" y="1121688"/>
                </a:cubicBezTo>
                <a:cubicBezTo>
                  <a:pt x="1968543" y="1121688"/>
                  <a:pt x="1921377" y="1111066"/>
                  <a:pt x="1878477" y="1091858"/>
                </a:cubicBezTo>
                <a:close/>
                <a:moveTo>
                  <a:pt x="24221" y="388434"/>
                </a:moveTo>
                <a:lnTo>
                  <a:pt x="24221" y="642436"/>
                </a:lnTo>
                <a:lnTo>
                  <a:pt x="0" y="515435"/>
                </a:lnTo>
                <a:close/>
                <a:moveTo>
                  <a:pt x="24221" y="0"/>
                </a:moveTo>
                <a:lnTo>
                  <a:pt x="2749333" y="0"/>
                </a:lnTo>
                <a:lnTo>
                  <a:pt x="2749333" y="1075702"/>
                </a:lnTo>
                <a:lnTo>
                  <a:pt x="2185746" y="1075702"/>
                </a:lnTo>
                <a:lnTo>
                  <a:pt x="2218540" y="1056859"/>
                </a:lnTo>
                <a:cubicBezTo>
                  <a:pt x="2313924" y="988643"/>
                  <a:pt x="2376636" y="873120"/>
                  <a:pt x="2376636" y="742092"/>
                </a:cubicBezTo>
                <a:cubicBezTo>
                  <a:pt x="2376636" y="532447"/>
                  <a:pt x="2216093" y="362496"/>
                  <a:pt x="2018053" y="362496"/>
                </a:cubicBezTo>
                <a:cubicBezTo>
                  <a:pt x="1820013" y="362496"/>
                  <a:pt x="1659470" y="532447"/>
                  <a:pt x="1659470" y="742092"/>
                </a:cubicBezTo>
                <a:cubicBezTo>
                  <a:pt x="1659470" y="873120"/>
                  <a:pt x="1722182" y="988643"/>
                  <a:pt x="1817566" y="1056859"/>
                </a:cubicBezTo>
                <a:lnTo>
                  <a:pt x="1850360" y="1075702"/>
                </a:lnTo>
                <a:lnTo>
                  <a:pt x="24221" y="1075702"/>
                </a:lnTo>
                <a:lnTo>
                  <a:pt x="24221" y="642436"/>
                </a:lnTo>
                <a:lnTo>
                  <a:pt x="28180" y="663191"/>
                </a:lnTo>
                <a:cubicBezTo>
                  <a:pt x="82615" y="799434"/>
                  <a:pt x="210053" y="895031"/>
                  <a:pt x="358583" y="895031"/>
                </a:cubicBezTo>
                <a:cubicBezTo>
                  <a:pt x="556623" y="895031"/>
                  <a:pt x="717166" y="725080"/>
                  <a:pt x="717166" y="515435"/>
                </a:cubicBezTo>
                <a:cubicBezTo>
                  <a:pt x="717166" y="305790"/>
                  <a:pt x="556623" y="135839"/>
                  <a:pt x="358583" y="135839"/>
                </a:cubicBezTo>
                <a:cubicBezTo>
                  <a:pt x="210053" y="135839"/>
                  <a:pt x="82615" y="231437"/>
                  <a:pt x="28180" y="367679"/>
                </a:cubicBezTo>
                <a:lnTo>
                  <a:pt x="24221" y="388434"/>
                </a:ln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5276352" y="3801281"/>
            <a:ext cx="2699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Capacitance sensing</a:t>
            </a:r>
          </a:p>
        </p:txBody>
      </p:sp>
    </p:spTree>
    <p:extLst>
      <p:ext uri="{BB962C8B-B14F-4D97-AF65-F5344CB8AC3E}">
        <p14:creationId xmlns:p14="http://schemas.microsoft.com/office/powerpoint/2010/main" val="15183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66667E-6 0.03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7.40741E-7 L 6.93889E-18 0.037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2.22222E-6 0.037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-3.05556E-6 0.037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-2.77778E-7 0.037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  <p:bldP spid="7" grpId="0" animBg="1"/>
      <p:bldP spid="27" grpId="0"/>
      <p:bldP spid="27" grpId="1"/>
      <p:bldP spid="23" grpId="0" animBg="1"/>
      <p:bldP spid="23" grpId="1" animBg="1"/>
      <p:bldP spid="26" grpId="0" animBg="1"/>
      <p:bldP spid="3" grpId="0"/>
      <p:bldP spid="20" grpId="0"/>
      <p:bldP spid="21" grpId="0"/>
      <p:bldP spid="28" grpId="0"/>
      <p:bldP spid="32" grpId="0"/>
      <p:bldP spid="32" grpId="1"/>
      <p:bldP spid="31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62FCCA-35FE-6C46-AE82-41DA54D6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Ultra-low-power Sensing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950812-C24B-004F-AB71-94285EC32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50" y="1347973"/>
            <a:ext cx="4787900" cy="1510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2B189-E088-134A-A9D3-15E7F48F9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7" y="3492500"/>
            <a:ext cx="2209800" cy="226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4EB6C0-1FE8-5645-9E8F-02832931D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78" y="3530600"/>
            <a:ext cx="2247900" cy="2222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F06B7D-3631-4B47-B5CF-E277CCFE2E34}"/>
              </a:ext>
            </a:extLst>
          </p:cNvPr>
          <p:cNvSpPr txBox="1"/>
          <p:nvPr/>
        </p:nvSpPr>
        <p:spPr>
          <a:xfrm>
            <a:off x="2580988" y="2832459"/>
            <a:ext cx="4143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Capacitance sensing techniques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04DA8D-B4EF-8548-B408-A78677928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0" y="5753100"/>
            <a:ext cx="2583487" cy="573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5B7D05-2F7B-EB41-B789-362AA9930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95" y="5714153"/>
            <a:ext cx="2690265" cy="6802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47C55E-8CC5-224B-8E2E-B6612C8BA112}"/>
              </a:ext>
            </a:extLst>
          </p:cNvPr>
          <p:cNvSpPr txBox="1"/>
          <p:nvPr/>
        </p:nvSpPr>
        <p:spPr>
          <a:xfrm>
            <a:off x="3242147" y="4862849"/>
            <a:ext cx="2659706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RC-oscillator-based mechanism</a:t>
            </a:r>
          </a:p>
        </p:txBody>
      </p:sp>
    </p:spTree>
    <p:extLst>
      <p:ext uri="{BB962C8B-B14F-4D97-AF65-F5344CB8AC3E}">
        <p14:creationId xmlns:p14="http://schemas.microsoft.com/office/powerpoint/2010/main" val="245794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10" r="50335" b="50141"/>
          <a:stretch/>
        </p:blipFill>
        <p:spPr>
          <a:xfrm>
            <a:off x="619125" y="1552575"/>
            <a:ext cx="3926371" cy="21050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Gesture Recognition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1902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62B189-E088-134A-A9D3-15E7F48F9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17" y="3492500"/>
            <a:ext cx="2209800" cy="2260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384144-7568-9E46-A7AB-9DC238465D69}"/>
              </a:ext>
            </a:extLst>
          </p:cNvPr>
          <p:cNvSpPr txBox="1"/>
          <p:nvPr/>
        </p:nvSpPr>
        <p:spPr>
          <a:xfrm>
            <a:off x="3242147" y="4862849"/>
            <a:ext cx="2659706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RC-oscillator-based mechanism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62FCCA-35FE-6C46-AE82-41DA54D6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Ultra-low-power Sensing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950812-C24B-004F-AB71-94285EC32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50" y="1347973"/>
            <a:ext cx="4787900" cy="1510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4EB6C0-1FE8-5645-9E8F-02832931D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78" y="3530600"/>
            <a:ext cx="2247900" cy="2222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F06B7D-3631-4B47-B5CF-E277CCFE2E34}"/>
              </a:ext>
            </a:extLst>
          </p:cNvPr>
          <p:cNvSpPr txBox="1"/>
          <p:nvPr/>
        </p:nvSpPr>
        <p:spPr>
          <a:xfrm>
            <a:off x="2580988" y="2832459"/>
            <a:ext cx="4143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Capacitance sensing techniques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04DA8D-B4EF-8548-B408-A78677928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0" y="5753100"/>
            <a:ext cx="2583487" cy="573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5B7D05-2F7B-EB41-B789-362AA9930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95" y="5714153"/>
            <a:ext cx="2690265" cy="6802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5E71A8-AE1C-BE4B-BAFC-34DF887C814C}"/>
              </a:ext>
            </a:extLst>
          </p:cNvPr>
          <p:cNvSpPr/>
          <p:nvPr/>
        </p:nvSpPr>
        <p:spPr>
          <a:xfrm>
            <a:off x="0" y="1319998"/>
            <a:ext cx="9144000" cy="51586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572B471-0383-DA42-89CF-363F5D61EB39}"/>
              </a:ext>
            </a:extLst>
          </p:cNvPr>
          <p:cNvSpPr/>
          <p:nvPr/>
        </p:nvSpPr>
        <p:spPr>
          <a:xfrm>
            <a:off x="1" y="2754529"/>
            <a:ext cx="9143999" cy="8085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GPIO flicking consumes current at </a:t>
            </a:r>
            <a:r>
              <a:rPr lang="en-US" sz="3200" dirty="0" err="1"/>
              <a:t>pA</a:t>
            </a:r>
            <a:r>
              <a:rPr lang="en-US" sz="3200" dirty="0"/>
              <a:t>-order</a:t>
            </a:r>
          </a:p>
        </p:txBody>
      </p:sp>
    </p:spTree>
    <p:extLst>
      <p:ext uri="{BB962C8B-B14F-4D97-AF65-F5344CB8AC3E}">
        <p14:creationId xmlns:p14="http://schemas.microsoft.com/office/powerpoint/2010/main" val="3696437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EDAEB8-6022-5C40-83BB-67498D80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Successive Ultra-low-power Sensing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A711DF-63F0-8549-8614-878FBBDB5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0905" y="1192455"/>
            <a:ext cx="7560900" cy="374868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521DE2-353F-184E-972B-343653075853}"/>
              </a:ext>
            </a:extLst>
          </p:cNvPr>
          <p:cNvSpPr/>
          <p:nvPr/>
        </p:nvSpPr>
        <p:spPr>
          <a:xfrm>
            <a:off x="0" y="4941137"/>
            <a:ext cx="9143999" cy="54526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Sensor array increases the sensitivity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3981008-2A8F-BC42-A3E5-02F4EACA96D5}"/>
              </a:ext>
            </a:extLst>
          </p:cNvPr>
          <p:cNvSpPr/>
          <p:nvPr/>
        </p:nvSpPr>
        <p:spPr>
          <a:xfrm>
            <a:off x="2" y="5621702"/>
            <a:ext cx="9143999" cy="84511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MUX operation reduces power consumption </a:t>
            </a:r>
          </a:p>
          <a:p>
            <a:pPr algn="ctr"/>
            <a:r>
              <a:rPr lang="en-US" sz="3200" dirty="0"/>
              <a:t>with low switching overhead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C7B934-8AB0-A54D-A7D9-BE22717D299D}"/>
              </a:ext>
            </a:extLst>
          </p:cNvPr>
          <p:cNvSpPr/>
          <p:nvPr/>
        </p:nvSpPr>
        <p:spPr>
          <a:xfrm>
            <a:off x="3045349" y="1227692"/>
            <a:ext cx="3063903" cy="5215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4C2C7-E010-1D4E-BD3B-E4B7CBFD1F5A}"/>
              </a:ext>
            </a:extLst>
          </p:cNvPr>
          <p:cNvSpPr/>
          <p:nvPr/>
        </p:nvSpPr>
        <p:spPr>
          <a:xfrm>
            <a:off x="4920531" y="1817414"/>
            <a:ext cx="989939" cy="21979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3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DDB61-681B-B847-946E-1F17EA589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7" y="1757542"/>
            <a:ext cx="8341645" cy="32327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CF086C-F189-A545-BCA0-6FFA6420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consumption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D53DB7-B1F3-FF47-BF53-8CC6C9D9F490}"/>
              </a:ext>
            </a:extLst>
          </p:cNvPr>
          <p:cNvSpPr/>
          <p:nvPr/>
        </p:nvSpPr>
        <p:spPr>
          <a:xfrm>
            <a:off x="915773" y="4961108"/>
            <a:ext cx="3121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Average power of sensor measurement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CE3417-D305-5C44-96BD-212AAD15C408}"/>
              </a:ext>
            </a:extLst>
          </p:cNvPr>
          <p:cNvSpPr/>
          <p:nvPr/>
        </p:nvSpPr>
        <p:spPr>
          <a:xfrm>
            <a:off x="5202429" y="4961107"/>
            <a:ext cx="3121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Current profile during 15 measurements </a:t>
            </a:r>
          </a:p>
        </p:txBody>
      </p:sp>
    </p:spTree>
    <p:extLst>
      <p:ext uri="{BB962C8B-B14F-4D97-AF65-F5344CB8AC3E}">
        <p14:creationId xmlns:p14="http://schemas.microsoft.com/office/powerpoint/2010/main" val="1636703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Design</a:t>
            </a:r>
          </a:p>
        </p:txBody>
      </p:sp>
      <p:pic>
        <p:nvPicPr>
          <p:cNvPr id="6" name="Picture 2" descr="mage result for two plates of capacitor">
            <a:extLst>
              <a:ext uri="{FF2B5EF4-FFF2-40B4-BE49-F238E27FC236}">
                <a16:creationId xmlns:a16="http://schemas.microsoft.com/office/drawing/2014/main" id="{82CF2AF9-96BC-FA4D-B0D8-E256D7BD6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2088"/>
            <a:ext cx="3226988" cy="230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D7EC3B-E7AD-0048-BFD0-310076E8CD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31691" r="89183" b="47914"/>
          <a:stretch/>
        </p:blipFill>
        <p:spPr>
          <a:xfrm>
            <a:off x="3623387" y="2417370"/>
            <a:ext cx="328127" cy="320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C3979-3639-9E44-B776-BD2AC63DAC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31691" r="89183" b="47914"/>
          <a:stretch/>
        </p:blipFill>
        <p:spPr>
          <a:xfrm>
            <a:off x="3623387" y="3580976"/>
            <a:ext cx="328127" cy="3208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7C8A36-94C8-024A-B0B5-0A877FE6A814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547257" y="2577788"/>
            <a:ext cx="1076130" cy="0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3FD6E9-3C4E-7A49-93D2-845D14EFE959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2547257" y="3741394"/>
            <a:ext cx="1076130" cy="0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060B509-6063-2D4A-B642-C5152A72AF64}"/>
              </a:ext>
            </a:extLst>
          </p:cNvPr>
          <p:cNvSpPr txBox="1"/>
          <p:nvPr/>
        </p:nvSpPr>
        <p:spPr>
          <a:xfrm>
            <a:off x="4043265" y="2316560"/>
            <a:ext cx="210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Copper plate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EA0EBF-DACE-FC47-8505-D4ED8866DCF3}"/>
              </a:ext>
            </a:extLst>
          </p:cNvPr>
          <p:cNvSpPr txBox="1"/>
          <p:nvPr/>
        </p:nvSpPr>
        <p:spPr>
          <a:xfrm>
            <a:off x="4043265" y="3438951"/>
            <a:ext cx="210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Copper plate</a:t>
            </a:r>
          </a:p>
        </p:txBody>
      </p:sp>
    </p:spTree>
    <p:extLst>
      <p:ext uri="{BB962C8B-B14F-4D97-AF65-F5344CB8AC3E}">
        <p14:creationId xmlns:p14="http://schemas.microsoft.com/office/powerpoint/2010/main" val="172509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BF0958F-FA7F-9A4A-BA3D-38077CE0B1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/>
          <a:stretch/>
        </p:blipFill>
        <p:spPr>
          <a:xfrm flipV="1">
            <a:off x="3307405" y="3298125"/>
            <a:ext cx="5829754" cy="1229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Design</a:t>
            </a:r>
          </a:p>
        </p:txBody>
      </p:sp>
      <p:pic>
        <p:nvPicPr>
          <p:cNvPr id="6" name="Picture 2" descr="mage result for two plates of capacitor">
            <a:extLst>
              <a:ext uri="{FF2B5EF4-FFF2-40B4-BE49-F238E27FC236}">
                <a16:creationId xmlns:a16="http://schemas.microsoft.com/office/drawing/2014/main" id="{82CF2AF9-96BC-FA4D-B0D8-E256D7BD6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2088"/>
            <a:ext cx="3226988" cy="230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D7EC3B-E7AD-0048-BFD0-310076E8CD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2"/>
          <a:stretch/>
        </p:blipFill>
        <p:spPr>
          <a:xfrm>
            <a:off x="3303188" y="1636303"/>
            <a:ext cx="5762991" cy="128587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7C8A36-94C8-024A-B0B5-0A877FE6A814}"/>
              </a:ext>
            </a:extLst>
          </p:cNvPr>
          <p:cNvCxnSpPr>
            <a:cxnSpLocks/>
          </p:cNvCxnSpPr>
          <p:nvPr/>
        </p:nvCxnSpPr>
        <p:spPr>
          <a:xfrm>
            <a:off x="2558143" y="2594925"/>
            <a:ext cx="1065244" cy="0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3FD6E9-3C4E-7A49-93D2-845D14EFE959}"/>
              </a:ext>
            </a:extLst>
          </p:cNvPr>
          <p:cNvCxnSpPr>
            <a:cxnSpLocks/>
          </p:cNvCxnSpPr>
          <p:nvPr/>
        </p:nvCxnSpPr>
        <p:spPr>
          <a:xfrm>
            <a:off x="2558143" y="3763452"/>
            <a:ext cx="1065244" cy="0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0EF3CA1-1F7F-8842-9EE6-6B9B96AF8594}"/>
              </a:ext>
            </a:extLst>
          </p:cNvPr>
          <p:cNvSpPr txBox="1"/>
          <p:nvPr/>
        </p:nvSpPr>
        <p:spPr>
          <a:xfrm>
            <a:off x="4455651" y="1306727"/>
            <a:ext cx="340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1st layer connects to </a:t>
            </a:r>
            <a:r>
              <a:rPr lang="en-US" b="1" dirty="0">
                <a:solidFill>
                  <a:srgbClr val="C00000"/>
                </a:solidFill>
              </a:rPr>
              <a:t>fixed ground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93D39F-B017-C24E-8CD4-C1D0D0FEAEBC}"/>
              </a:ext>
            </a:extLst>
          </p:cNvPr>
          <p:cNvSpPr txBox="1"/>
          <p:nvPr/>
        </p:nvSpPr>
        <p:spPr>
          <a:xfrm>
            <a:off x="4266650" y="2973482"/>
            <a:ext cx="391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2nd layer connects to measurement pin</a:t>
            </a:r>
          </a:p>
        </p:txBody>
      </p:sp>
    </p:spTree>
    <p:extLst>
      <p:ext uri="{BB962C8B-B14F-4D97-AF65-F5344CB8AC3E}">
        <p14:creationId xmlns:p14="http://schemas.microsoft.com/office/powerpoint/2010/main" val="884375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BF0958F-FA7F-9A4A-BA3D-38077CE0B1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/>
          <a:stretch/>
        </p:blipFill>
        <p:spPr>
          <a:xfrm flipV="1">
            <a:off x="3307405" y="3298125"/>
            <a:ext cx="5829754" cy="1229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Design</a:t>
            </a:r>
          </a:p>
        </p:txBody>
      </p:sp>
      <p:pic>
        <p:nvPicPr>
          <p:cNvPr id="6" name="Picture 2" descr="mage result for two plates of capacitor">
            <a:extLst>
              <a:ext uri="{FF2B5EF4-FFF2-40B4-BE49-F238E27FC236}">
                <a16:creationId xmlns:a16="http://schemas.microsoft.com/office/drawing/2014/main" id="{82CF2AF9-96BC-FA4D-B0D8-E256D7BD6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2088"/>
            <a:ext cx="3226988" cy="230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D7EC3B-E7AD-0048-BFD0-310076E8CD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2"/>
          <a:stretch/>
        </p:blipFill>
        <p:spPr>
          <a:xfrm>
            <a:off x="3303188" y="1636303"/>
            <a:ext cx="5762991" cy="128587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7C8A36-94C8-024A-B0B5-0A877FE6A814}"/>
              </a:ext>
            </a:extLst>
          </p:cNvPr>
          <p:cNvCxnSpPr>
            <a:cxnSpLocks/>
          </p:cNvCxnSpPr>
          <p:nvPr/>
        </p:nvCxnSpPr>
        <p:spPr>
          <a:xfrm>
            <a:off x="2558143" y="2594925"/>
            <a:ext cx="1065244" cy="0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3FD6E9-3C4E-7A49-93D2-845D14EFE959}"/>
              </a:ext>
            </a:extLst>
          </p:cNvPr>
          <p:cNvCxnSpPr>
            <a:cxnSpLocks/>
          </p:cNvCxnSpPr>
          <p:nvPr/>
        </p:nvCxnSpPr>
        <p:spPr>
          <a:xfrm>
            <a:off x="2558143" y="3763452"/>
            <a:ext cx="1065244" cy="0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0EF3CA1-1F7F-8842-9EE6-6B9B96AF8594}"/>
              </a:ext>
            </a:extLst>
          </p:cNvPr>
          <p:cNvSpPr txBox="1"/>
          <p:nvPr/>
        </p:nvSpPr>
        <p:spPr>
          <a:xfrm>
            <a:off x="4455651" y="1306727"/>
            <a:ext cx="340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1st layer connects to fixed ground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93D39F-B017-C24E-8CD4-C1D0D0FEAEBC}"/>
              </a:ext>
            </a:extLst>
          </p:cNvPr>
          <p:cNvSpPr txBox="1"/>
          <p:nvPr/>
        </p:nvSpPr>
        <p:spPr>
          <a:xfrm>
            <a:off x="4266650" y="2973482"/>
            <a:ext cx="391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2nd layer connects to measurement pin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98F2B9-C5B4-204C-B816-3A97683F582C}"/>
              </a:ext>
            </a:extLst>
          </p:cNvPr>
          <p:cNvSpPr/>
          <p:nvPr/>
        </p:nvSpPr>
        <p:spPr>
          <a:xfrm>
            <a:off x="0" y="1319998"/>
            <a:ext cx="9144000" cy="518343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7B7A66A-CF7C-0A4B-B534-841272B28A42}"/>
              </a:ext>
            </a:extLst>
          </p:cNvPr>
          <p:cNvSpPr/>
          <p:nvPr/>
        </p:nvSpPr>
        <p:spPr>
          <a:xfrm>
            <a:off x="-6840" y="2121321"/>
            <a:ext cx="9143999" cy="8085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Resolve problem of floating ground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7E6477F-54FD-7942-8871-E9855EBF3B80}"/>
              </a:ext>
            </a:extLst>
          </p:cNvPr>
          <p:cNvSpPr/>
          <p:nvPr/>
        </p:nvSpPr>
        <p:spPr>
          <a:xfrm>
            <a:off x="0" y="3671371"/>
            <a:ext cx="9143999" cy="8085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Fabricate with flexible property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235E11-204D-C445-BE74-9AEEAA52D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37" y="4550597"/>
            <a:ext cx="4144929" cy="19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7425"/>
          <a:stretch/>
        </p:blipFill>
        <p:spPr>
          <a:xfrm>
            <a:off x="648510" y="1336617"/>
            <a:ext cx="7793907" cy="2711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wristband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FAD1AB-DCCE-6B42-B9A0-0B2D2B915E29}"/>
              </a:ext>
            </a:extLst>
          </p:cNvPr>
          <p:cNvSpPr/>
          <p:nvPr/>
        </p:nvSpPr>
        <p:spPr>
          <a:xfrm>
            <a:off x="2733472" y="3510419"/>
            <a:ext cx="505839" cy="537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F6D3BA-B74C-634C-ADAD-C6A928831C3E}"/>
              </a:ext>
            </a:extLst>
          </p:cNvPr>
          <p:cNvSpPr/>
          <p:nvPr/>
        </p:nvSpPr>
        <p:spPr>
          <a:xfrm>
            <a:off x="2227633" y="5603262"/>
            <a:ext cx="505839" cy="537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8624F9A-430E-A544-8105-5B45B5107E15}"/>
              </a:ext>
            </a:extLst>
          </p:cNvPr>
          <p:cNvSpPr/>
          <p:nvPr/>
        </p:nvSpPr>
        <p:spPr>
          <a:xfrm>
            <a:off x="1880326" y="4516083"/>
            <a:ext cx="5181954" cy="44678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3-layer 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F72FEE-A4AB-E74A-B203-5DCE6DD7B0D5}"/>
              </a:ext>
            </a:extLst>
          </p:cNvPr>
          <p:cNvSpPr/>
          <p:nvPr/>
        </p:nvSpPr>
        <p:spPr>
          <a:xfrm>
            <a:off x="7467600" y="1435186"/>
            <a:ext cx="974817" cy="2358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7425"/>
          <a:stretch/>
        </p:blipFill>
        <p:spPr>
          <a:xfrm>
            <a:off x="648510" y="1336617"/>
            <a:ext cx="7793907" cy="2711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wristband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FAD1AB-DCCE-6B42-B9A0-0B2D2B915E29}"/>
              </a:ext>
            </a:extLst>
          </p:cNvPr>
          <p:cNvSpPr/>
          <p:nvPr/>
        </p:nvSpPr>
        <p:spPr>
          <a:xfrm>
            <a:off x="2733472" y="3510419"/>
            <a:ext cx="505839" cy="537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F6D3BA-B74C-634C-ADAD-C6A928831C3E}"/>
              </a:ext>
            </a:extLst>
          </p:cNvPr>
          <p:cNvSpPr/>
          <p:nvPr/>
        </p:nvSpPr>
        <p:spPr>
          <a:xfrm>
            <a:off x="2227633" y="5603262"/>
            <a:ext cx="505839" cy="537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8624F9A-430E-A544-8105-5B45B5107E15}"/>
              </a:ext>
            </a:extLst>
          </p:cNvPr>
          <p:cNvSpPr/>
          <p:nvPr/>
        </p:nvSpPr>
        <p:spPr>
          <a:xfrm>
            <a:off x="1880326" y="4516083"/>
            <a:ext cx="5181954" cy="44678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3-layer design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C4B7974-D1EA-F041-B246-A307AE61B7BA}"/>
              </a:ext>
            </a:extLst>
          </p:cNvPr>
          <p:cNvSpPr/>
          <p:nvPr/>
        </p:nvSpPr>
        <p:spPr>
          <a:xfrm>
            <a:off x="1887165" y="5156481"/>
            <a:ext cx="5181954" cy="44678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Consistent padding distance</a:t>
            </a:r>
          </a:p>
        </p:txBody>
      </p:sp>
    </p:spTree>
    <p:extLst>
      <p:ext uri="{BB962C8B-B14F-4D97-AF65-F5344CB8AC3E}">
        <p14:creationId xmlns:p14="http://schemas.microsoft.com/office/powerpoint/2010/main" val="297285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7425"/>
          <a:stretch/>
        </p:blipFill>
        <p:spPr>
          <a:xfrm>
            <a:off x="1048698" y="1212091"/>
            <a:ext cx="7046604" cy="245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wristband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25BEA79-D1C6-294A-8BF0-FCE88F1E0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76"/>
          <a:stretch/>
        </p:blipFill>
        <p:spPr>
          <a:xfrm>
            <a:off x="818029" y="4267682"/>
            <a:ext cx="7390671" cy="22557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FAD1AB-DCCE-6B42-B9A0-0B2D2B915E29}"/>
              </a:ext>
            </a:extLst>
          </p:cNvPr>
          <p:cNvSpPr/>
          <p:nvPr/>
        </p:nvSpPr>
        <p:spPr>
          <a:xfrm>
            <a:off x="2859932" y="3159112"/>
            <a:ext cx="505839" cy="537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F6D3BA-B74C-634C-ADAD-C6A928831C3E}"/>
              </a:ext>
            </a:extLst>
          </p:cNvPr>
          <p:cNvSpPr/>
          <p:nvPr/>
        </p:nvSpPr>
        <p:spPr>
          <a:xfrm>
            <a:off x="2480552" y="5888632"/>
            <a:ext cx="505839" cy="537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C4B7974-D1EA-F041-B246-A307AE61B7BA}"/>
              </a:ext>
            </a:extLst>
          </p:cNvPr>
          <p:cNvSpPr/>
          <p:nvPr/>
        </p:nvSpPr>
        <p:spPr>
          <a:xfrm>
            <a:off x="1874017" y="3802900"/>
            <a:ext cx="5278697" cy="46478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Corresponding fabrication</a:t>
            </a:r>
          </a:p>
        </p:txBody>
      </p:sp>
    </p:spTree>
    <p:extLst>
      <p:ext uri="{BB962C8B-B14F-4D97-AF65-F5344CB8AC3E}">
        <p14:creationId xmlns:p14="http://schemas.microsoft.com/office/powerpoint/2010/main" val="958673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/>
              <a:t>CapBand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396095" y="4347967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On-wrist localization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6095" y="5012431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Battery-free scheme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6095" y="3032268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Ultra-low-power sensing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6095" y="3696732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Reliable gesture recognition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1" y="3032268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0" y="3696732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4361196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5012431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4686732-79B1-F748-A15F-3C088FF086DC}"/>
              </a:ext>
            </a:extLst>
          </p:cNvPr>
          <p:cNvSpPr/>
          <p:nvPr/>
        </p:nvSpPr>
        <p:spPr>
          <a:xfrm>
            <a:off x="0" y="1605005"/>
            <a:ext cx="9143999" cy="1079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Battery-free successive capacitance sensing </a:t>
            </a:r>
          </a:p>
          <a:p>
            <a:pPr algn="ctr"/>
            <a:r>
              <a:rPr lang="en-US" sz="3200" dirty="0"/>
              <a:t>gesture recognition wristband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1CBF64-E67A-2B42-8F72-B8ED576AEC3B}"/>
              </a:ext>
            </a:extLst>
          </p:cNvPr>
          <p:cNvSpPr/>
          <p:nvPr/>
        </p:nvSpPr>
        <p:spPr>
          <a:xfrm>
            <a:off x="0" y="4281507"/>
            <a:ext cx="9144000" cy="16412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8D85A2-C2D7-9E47-B85B-2668743FB8B1}"/>
              </a:ext>
            </a:extLst>
          </p:cNvPr>
          <p:cNvSpPr/>
          <p:nvPr/>
        </p:nvSpPr>
        <p:spPr>
          <a:xfrm>
            <a:off x="0" y="2981522"/>
            <a:ext cx="9144000" cy="6355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33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10" b="51063"/>
          <a:stretch/>
        </p:blipFill>
        <p:spPr>
          <a:xfrm>
            <a:off x="619125" y="1552576"/>
            <a:ext cx="7905750" cy="20652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Gesture Recognition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9215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530" y="1216570"/>
            <a:ext cx="6136405" cy="5341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Set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8F5A8C-E54B-494D-BEE8-51A9441FA52E}"/>
              </a:ext>
            </a:extLst>
          </p:cNvPr>
          <p:cNvSpPr txBox="1"/>
          <p:nvPr/>
        </p:nvSpPr>
        <p:spPr>
          <a:xfrm>
            <a:off x="6473922" y="1602616"/>
            <a:ext cx="2741247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common gestures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160FB484-0463-744F-BD75-3896170E1F72}"/>
              </a:ext>
            </a:extLst>
          </p:cNvPr>
          <p:cNvSpPr/>
          <p:nvPr/>
        </p:nvSpPr>
        <p:spPr>
          <a:xfrm>
            <a:off x="6120384" y="1653793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AB9B4A-A1EE-E949-9FFB-CAB6C3EE3031}"/>
              </a:ext>
            </a:extLst>
          </p:cNvPr>
          <p:cNvSpPr/>
          <p:nvPr/>
        </p:nvSpPr>
        <p:spPr>
          <a:xfrm>
            <a:off x="31530" y="1234440"/>
            <a:ext cx="5937504" cy="36817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45256B-D93E-F04E-9F87-85C546C92546}"/>
              </a:ext>
            </a:extLst>
          </p:cNvPr>
          <p:cNvSpPr/>
          <p:nvPr/>
        </p:nvSpPr>
        <p:spPr>
          <a:xfrm>
            <a:off x="21336" y="2923806"/>
            <a:ext cx="5937504" cy="32231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8D80DC-4D35-A94A-9F0E-D7F8B9D120D7}"/>
              </a:ext>
            </a:extLst>
          </p:cNvPr>
          <p:cNvSpPr/>
          <p:nvPr/>
        </p:nvSpPr>
        <p:spPr>
          <a:xfrm>
            <a:off x="130980" y="4608324"/>
            <a:ext cx="5937504" cy="32029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A8C306-5345-A44F-944F-0EBD91336253}"/>
              </a:ext>
            </a:extLst>
          </p:cNvPr>
          <p:cNvSpPr/>
          <p:nvPr/>
        </p:nvSpPr>
        <p:spPr>
          <a:xfrm>
            <a:off x="-12193" y="6293426"/>
            <a:ext cx="6180127" cy="24453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4AAC39-7D80-1E42-A5A2-094D7A432BB3}"/>
              </a:ext>
            </a:extLst>
          </p:cNvPr>
          <p:cNvSpPr/>
          <p:nvPr/>
        </p:nvSpPr>
        <p:spPr>
          <a:xfrm>
            <a:off x="182880" y="1558996"/>
            <a:ext cx="5751576" cy="14058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032361-0C13-9541-8564-8E627B026702}"/>
              </a:ext>
            </a:extLst>
          </p:cNvPr>
          <p:cNvSpPr/>
          <p:nvPr/>
        </p:nvSpPr>
        <p:spPr>
          <a:xfrm>
            <a:off x="182880" y="3243514"/>
            <a:ext cx="5751576" cy="14064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A54AC-126F-9644-949B-98B4997B22AF}"/>
              </a:ext>
            </a:extLst>
          </p:cNvPr>
          <p:cNvSpPr/>
          <p:nvPr/>
        </p:nvSpPr>
        <p:spPr>
          <a:xfrm>
            <a:off x="182880" y="4851917"/>
            <a:ext cx="5751576" cy="14210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83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530" y="1216570"/>
            <a:ext cx="6136405" cy="5341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Set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8F5A8C-E54B-494D-BEE8-51A9441FA52E}"/>
              </a:ext>
            </a:extLst>
          </p:cNvPr>
          <p:cNvSpPr txBox="1"/>
          <p:nvPr/>
        </p:nvSpPr>
        <p:spPr>
          <a:xfrm>
            <a:off x="6473922" y="1602616"/>
            <a:ext cx="2741247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common gestures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160FB484-0463-744F-BD75-3896170E1F72}"/>
              </a:ext>
            </a:extLst>
          </p:cNvPr>
          <p:cNvSpPr/>
          <p:nvPr/>
        </p:nvSpPr>
        <p:spPr>
          <a:xfrm>
            <a:off x="6120384" y="1653793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172A8A-E9E3-384B-BFAB-C66C8DF31F2E}"/>
              </a:ext>
            </a:extLst>
          </p:cNvPr>
          <p:cNvSpPr txBox="1"/>
          <p:nvPr/>
        </p:nvSpPr>
        <p:spPr>
          <a:xfrm>
            <a:off x="6473922" y="2188718"/>
            <a:ext cx="2741247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Highly-sensitive sensors</a:t>
            </a:r>
          </a:p>
        </p:txBody>
      </p:sp>
      <p:sp>
        <p:nvSpPr>
          <p:cNvPr id="19" name="Chevron 18">
            <a:extLst>
              <a:ext uri="{FF2B5EF4-FFF2-40B4-BE49-F238E27FC236}">
                <a16:creationId xmlns:a16="http://schemas.microsoft.com/office/drawing/2014/main" id="{39C0D180-3562-7348-86A8-2A521EB7F600}"/>
              </a:ext>
            </a:extLst>
          </p:cNvPr>
          <p:cNvSpPr/>
          <p:nvPr/>
        </p:nvSpPr>
        <p:spPr>
          <a:xfrm>
            <a:off x="6120384" y="2239895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62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530" y="1216570"/>
            <a:ext cx="6136405" cy="5341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Set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8F5A8C-E54B-494D-BEE8-51A9441FA52E}"/>
              </a:ext>
            </a:extLst>
          </p:cNvPr>
          <p:cNvSpPr txBox="1"/>
          <p:nvPr/>
        </p:nvSpPr>
        <p:spPr>
          <a:xfrm>
            <a:off x="6473922" y="1602616"/>
            <a:ext cx="2741247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common gestures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160FB484-0463-744F-BD75-3896170E1F72}"/>
              </a:ext>
            </a:extLst>
          </p:cNvPr>
          <p:cNvSpPr/>
          <p:nvPr/>
        </p:nvSpPr>
        <p:spPr>
          <a:xfrm>
            <a:off x="6120384" y="1653793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172A8A-E9E3-384B-BFAB-C66C8DF31F2E}"/>
              </a:ext>
            </a:extLst>
          </p:cNvPr>
          <p:cNvSpPr txBox="1"/>
          <p:nvPr/>
        </p:nvSpPr>
        <p:spPr>
          <a:xfrm>
            <a:off x="6473922" y="2188718"/>
            <a:ext cx="2741247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Highly-sensitive sensors</a:t>
            </a:r>
          </a:p>
        </p:txBody>
      </p:sp>
      <p:sp>
        <p:nvSpPr>
          <p:cNvPr id="19" name="Chevron 18">
            <a:extLst>
              <a:ext uri="{FF2B5EF4-FFF2-40B4-BE49-F238E27FC236}">
                <a16:creationId xmlns:a16="http://schemas.microsoft.com/office/drawing/2014/main" id="{39C0D180-3562-7348-86A8-2A521EB7F600}"/>
              </a:ext>
            </a:extLst>
          </p:cNvPr>
          <p:cNvSpPr/>
          <p:nvPr/>
        </p:nvSpPr>
        <p:spPr>
          <a:xfrm>
            <a:off x="6120384" y="2239895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26532-FAAB-F34E-8418-272066BEA9EF}"/>
              </a:ext>
            </a:extLst>
          </p:cNvPr>
          <p:cNvSpPr txBox="1"/>
          <p:nvPr/>
        </p:nvSpPr>
        <p:spPr>
          <a:xfrm>
            <a:off x="6473922" y="2825997"/>
            <a:ext cx="2835840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to classify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C664A054-26C7-C844-A75B-448F9B215ED1}"/>
              </a:ext>
            </a:extLst>
          </p:cNvPr>
          <p:cNvSpPr/>
          <p:nvPr/>
        </p:nvSpPr>
        <p:spPr>
          <a:xfrm>
            <a:off x="6120384" y="2877174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C421C3-A43E-3D44-ACA4-41499990136A}"/>
              </a:ext>
            </a:extLst>
          </p:cNvPr>
          <p:cNvSpPr txBox="1"/>
          <p:nvPr/>
        </p:nvSpPr>
        <p:spPr>
          <a:xfrm>
            <a:off x="6297153" y="3466579"/>
            <a:ext cx="2835840" cy="132343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classifications yield high accuracy: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SVM – 89.6%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RFC – 92.5%</a:t>
            </a:r>
          </a:p>
        </p:txBody>
      </p:sp>
    </p:spTree>
    <p:extLst>
      <p:ext uri="{BB962C8B-B14F-4D97-AF65-F5344CB8AC3E}">
        <p14:creationId xmlns:p14="http://schemas.microsoft.com/office/powerpoint/2010/main" val="631792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F7895-B660-9B4F-A29E-CD7721C2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Reliable Classification – CNN-based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49C31AE-0027-3D44-84BB-86502F83A8AB}"/>
              </a:ext>
            </a:extLst>
          </p:cNvPr>
          <p:cNvSpPr/>
          <p:nvPr/>
        </p:nvSpPr>
        <p:spPr>
          <a:xfrm>
            <a:off x="4367719" y="2771102"/>
            <a:ext cx="4601182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Robust with </a:t>
            </a:r>
            <a:r>
              <a:rPr lang="en-US" sz="2400" b="1" dirty="0">
                <a:solidFill>
                  <a:srgbClr val="C00000"/>
                </a:solidFill>
              </a:rPr>
              <a:t>varying speeds and magnitudes </a:t>
            </a:r>
            <a:r>
              <a:rPr lang="en-US" sz="2400" dirty="0">
                <a:solidFill>
                  <a:schemeClr val="tx1"/>
                </a:solidFill>
              </a:rPr>
              <a:t>while making gestures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814FD27-3C44-A24F-9C05-9ADB794D5D22}"/>
              </a:ext>
            </a:extLst>
          </p:cNvPr>
          <p:cNvSpPr/>
          <p:nvPr/>
        </p:nvSpPr>
        <p:spPr>
          <a:xfrm>
            <a:off x="473414" y="2052535"/>
            <a:ext cx="3174459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CNN is sensitive for detecting edge pattern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E6F670D-D15D-B548-A739-6C3582743C06}"/>
              </a:ext>
            </a:extLst>
          </p:cNvPr>
          <p:cNvSpPr/>
          <p:nvPr/>
        </p:nvSpPr>
        <p:spPr>
          <a:xfrm>
            <a:off x="4367719" y="1323600"/>
            <a:ext cx="4601182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Taking into account </a:t>
            </a:r>
            <a:r>
              <a:rPr lang="en-US" sz="2400" b="1" dirty="0">
                <a:solidFill>
                  <a:srgbClr val="C00000"/>
                </a:solidFill>
              </a:rPr>
              <a:t>hybrid data</a:t>
            </a:r>
            <a:r>
              <a:rPr lang="en-US" sz="2400" dirty="0">
                <a:solidFill>
                  <a:schemeClr val="tx1"/>
                </a:solidFill>
              </a:rPr>
              <a:t>: static gesture and motion gesture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37C49FF7-77B1-444E-A64D-D56DDA9A8ADB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3647873" y="1688068"/>
            <a:ext cx="719846" cy="728935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3EDAE985-B9EA-2940-A32D-03F36E147E74}"/>
              </a:ext>
            </a:extLst>
          </p:cNvPr>
          <p:cNvCxnSpPr>
            <a:stCxn id="5" idx="3"/>
            <a:endCxn id="4" idx="1"/>
          </p:cNvCxnSpPr>
          <p:nvPr/>
        </p:nvCxnSpPr>
        <p:spPr>
          <a:xfrm>
            <a:off x="3647873" y="2417003"/>
            <a:ext cx="719846" cy="718567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2780AAC-0B65-0E4E-98F9-266F20F5239F}"/>
              </a:ext>
            </a:extLst>
          </p:cNvPr>
          <p:cNvSpPr/>
          <p:nvPr/>
        </p:nvSpPr>
        <p:spPr>
          <a:xfrm>
            <a:off x="4367719" y="3805437"/>
            <a:ext cx="4601182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Prevent overfitting </a:t>
            </a:r>
            <a:r>
              <a:rPr lang="en-US" sz="2400" dirty="0">
                <a:solidFill>
                  <a:schemeClr val="tx1"/>
                </a:solidFill>
              </a:rPr>
              <a:t>problem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30C45C2-E98E-764E-9E64-BFE39705B424}"/>
              </a:ext>
            </a:extLst>
          </p:cNvPr>
          <p:cNvSpPr/>
          <p:nvPr/>
        </p:nvSpPr>
        <p:spPr>
          <a:xfrm>
            <a:off x="473414" y="3805437"/>
            <a:ext cx="3174459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Two-layer convolutional structure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6505E6C-45A2-4D48-A33E-EF76A49821B6}"/>
              </a:ext>
            </a:extLst>
          </p:cNvPr>
          <p:cNvSpPr/>
          <p:nvPr/>
        </p:nvSpPr>
        <p:spPr>
          <a:xfrm>
            <a:off x="4367719" y="4965007"/>
            <a:ext cx="4601182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Enable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low-latency real-time recognition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814A16A-BD1A-A844-8CFA-25341BFC1796}"/>
              </a:ext>
            </a:extLst>
          </p:cNvPr>
          <p:cNvSpPr/>
          <p:nvPr/>
        </p:nvSpPr>
        <p:spPr>
          <a:xfrm>
            <a:off x="473414" y="4965007"/>
            <a:ext cx="3174459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Pre-train model and deploy on smartphone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BB440A-565E-844A-99BF-E103DF5BA190}"/>
              </a:ext>
            </a:extLst>
          </p:cNvPr>
          <p:cNvCxnSpPr>
            <a:stCxn id="12" idx="3"/>
            <a:endCxn id="11" idx="1"/>
          </p:cNvCxnSpPr>
          <p:nvPr/>
        </p:nvCxnSpPr>
        <p:spPr>
          <a:xfrm>
            <a:off x="3647873" y="4169905"/>
            <a:ext cx="7198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A1CB13-C558-9840-8C5B-ACE4344207A8}"/>
              </a:ext>
            </a:extLst>
          </p:cNvPr>
          <p:cNvCxnSpPr/>
          <p:nvPr/>
        </p:nvCxnSpPr>
        <p:spPr>
          <a:xfrm>
            <a:off x="3647873" y="5329474"/>
            <a:ext cx="7198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647D4C-67DF-3F47-B8D1-EFC7149FE90B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>
            <a:off x="2060644" y="2781470"/>
            <a:ext cx="0" cy="10239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14C4B4-A5D5-FE46-867F-D2BD15207827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060643" y="4534372"/>
            <a:ext cx="1" cy="4306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71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F7895-B660-9B4F-A29E-CD7721C2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Reliable Classification – CNN-based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49C31AE-0027-3D44-84BB-86502F83A8AB}"/>
              </a:ext>
            </a:extLst>
          </p:cNvPr>
          <p:cNvSpPr/>
          <p:nvPr/>
        </p:nvSpPr>
        <p:spPr>
          <a:xfrm>
            <a:off x="4367719" y="2771102"/>
            <a:ext cx="4601182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Robust with </a:t>
            </a:r>
            <a:r>
              <a:rPr lang="en-US" sz="2400" b="1" dirty="0">
                <a:solidFill>
                  <a:srgbClr val="C00000"/>
                </a:solidFill>
              </a:rPr>
              <a:t>varying speeds and magnitudes </a:t>
            </a:r>
            <a:r>
              <a:rPr lang="en-US" sz="2400" dirty="0">
                <a:solidFill>
                  <a:schemeClr val="tx1"/>
                </a:solidFill>
              </a:rPr>
              <a:t>while making gestures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814FD27-3C44-A24F-9C05-9ADB794D5D22}"/>
              </a:ext>
            </a:extLst>
          </p:cNvPr>
          <p:cNvSpPr/>
          <p:nvPr/>
        </p:nvSpPr>
        <p:spPr>
          <a:xfrm>
            <a:off x="473414" y="2052535"/>
            <a:ext cx="3174459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CNN is sensitive for detecting edge pattern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E6F670D-D15D-B548-A739-6C3582743C06}"/>
              </a:ext>
            </a:extLst>
          </p:cNvPr>
          <p:cNvSpPr/>
          <p:nvPr/>
        </p:nvSpPr>
        <p:spPr>
          <a:xfrm>
            <a:off x="4367719" y="1323600"/>
            <a:ext cx="4601182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Taking into account </a:t>
            </a:r>
            <a:r>
              <a:rPr lang="en-US" sz="2400" b="1" dirty="0">
                <a:solidFill>
                  <a:srgbClr val="C00000"/>
                </a:solidFill>
              </a:rPr>
              <a:t>hybrid data</a:t>
            </a:r>
            <a:r>
              <a:rPr lang="en-US" sz="2400" dirty="0">
                <a:solidFill>
                  <a:schemeClr val="tx1"/>
                </a:solidFill>
              </a:rPr>
              <a:t>: static gesture and motion gesture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37C49FF7-77B1-444E-A64D-D56DDA9A8ADB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3647873" y="1688068"/>
            <a:ext cx="719846" cy="728935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3EDAE985-B9EA-2940-A32D-03F36E147E74}"/>
              </a:ext>
            </a:extLst>
          </p:cNvPr>
          <p:cNvCxnSpPr>
            <a:stCxn id="5" idx="3"/>
            <a:endCxn id="4" idx="1"/>
          </p:cNvCxnSpPr>
          <p:nvPr/>
        </p:nvCxnSpPr>
        <p:spPr>
          <a:xfrm>
            <a:off x="3647873" y="2417003"/>
            <a:ext cx="719846" cy="718567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2780AAC-0B65-0E4E-98F9-266F20F5239F}"/>
              </a:ext>
            </a:extLst>
          </p:cNvPr>
          <p:cNvSpPr/>
          <p:nvPr/>
        </p:nvSpPr>
        <p:spPr>
          <a:xfrm>
            <a:off x="4367719" y="3805437"/>
            <a:ext cx="4601182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Prevent overfitting </a:t>
            </a:r>
            <a:r>
              <a:rPr lang="en-US" sz="2400" dirty="0">
                <a:solidFill>
                  <a:schemeClr val="tx1"/>
                </a:solidFill>
              </a:rPr>
              <a:t>problem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30C45C2-E98E-764E-9E64-BFE39705B424}"/>
              </a:ext>
            </a:extLst>
          </p:cNvPr>
          <p:cNvSpPr/>
          <p:nvPr/>
        </p:nvSpPr>
        <p:spPr>
          <a:xfrm>
            <a:off x="473414" y="3805437"/>
            <a:ext cx="3174459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Two-layer convolutional structure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6505E6C-45A2-4D48-A33E-EF76A49821B6}"/>
              </a:ext>
            </a:extLst>
          </p:cNvPr>
          <p:cNvSpPr/>
          <p:nvPr/>
        </p:nvSpPr>
        <p:spPr>
          <a:xfrm>
            <a:off x="4367719" y="4965007"/>
            <a:ext cx="4601182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Enable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low-latency real-time recognition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814A16A-BD1A-A844-8CFA-25341BFC1796}"/>
              </a:ext>
            </a:extLst>
          </p:cNvPr>
          <p:cNvSpPr/>
          <p:nvPr/>
        </p:nvSpPr>
        <p:spPr>
          <a:xfrm>
            <a:off x="473414" y="4965007"/>
            <a:ext cx="3174459" cy="7289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Pre-train model and deploy on smartphone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BB440A-565E-844A-99BF-E103DF5BA190}"/>
              </a:ext>
            </a:extLst>
          </p:cNvPr>
          <p:cNvCxnSpPr>
            <a:stCxn id="12" idx="3"/>
            <a:endCxn id="11" idx="1"/>
          </p:cNvCxnSpPr>
          <p:nvPr/>
        </p:nvCxnSpPr>
        <p:spPr>
          <a:xfrm>
            <a:off x="3647873" y="4169905"/>
            <a:ext cx="7198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A1CB13-C558-9840-8C5B-ACE4344207A8}"/>
              </a:ext>
            </a:extLst>
          </p:cNvPr>
          <p:cNvCxnSpPr/>
          <p:nvPr/>
        </p:nvCxnSpPr>
        <p:spPr>
          <a:xfrm>
            <a:off x="3647873" y="5329474"/>
            <a:ext cx="7198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647D4C-67DF-3F47-B8D1-EFC7149FE90B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>
            <a:off x="2060644" y="2781470"/>
            <a:ext cx="0" cy="10239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14C4B4-A5D5-FE46-867F-D2BD15207827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060643" y="4534372"/>
            <a:ext cx="1" cy="4306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125B231-75F7-AD47-8BD1-ABEBB5F79CA6}"/>
              </a:ext>
            </a:extLst>
          </p:cNvPr>
          <p:cNvSpPr/>
          <p:nvPr/>
        </p:nvSpPr>
        <p:spPr>
          <a:xfrm>
            <a:off x="0" y="1319998"/>
            <a:ext cx="9144000" cy="518343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80C3C5-75C1-2743-95DC-12ED7CA2F40A}"/>
              </a:ext>
            </a:extLst>
          </p:cNvPr>
          <p:cNvSpPr/>
          <p:nvPr/>
        </p:nvSpPr>
        <p:spPr>
          <a:xfrm>
            <a:off x="0" y="1573635"/>
            <a:ext cx="9144000" cy="6110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Detailed configurations are in our paper &amp; open-source repo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4ED1A8-C6B6-9348-BD2A-2915E25D1289}"/>
              </a:ext>
            </a:extLst>
          </p:cNvPr>
          <p:cNvSpPr/>
          <p:nvPr/>
        </p:nvSpPr>
        <p:spPr>
          <a:xfrm>
            <a:off x="0" y="2615294"/>
            <a:ext cx="9144000" cy="5786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Feasibility of real-time deployment on smartphone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A2C1FB-851D-E746-9C37-E3B197AB1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5" y="3362402"/>
            <a:ext cx="1661740" cy="26687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34C953-DE5A-314A-9E74-68DD1792F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52" y="3489932"/>
            <a:ext cx="1675730" cy="254121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51372B1-17A6-AE4A-B5F3-F354A4052914}"/>
              </a:ext>
            </a:extLst>
          </p:cNvPr>
          <p:cNvSpPr/>
          <p:nvPr/>
        </p:nvSpPr>
        <p:spPr>
          <a:xfrm>
            <a:off x="1893987" y="5116750"/>
            <a:ext cx="2298633" cy="8530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iPhoneX</a:t>
            </a:r>
            <a:r>
              <a:rPr lang="en-US" sz="2400" dirty="0"/>
              <a:t> iOS 11.3</a:t>
            </a:r>
          </a:p>
          <a:p>
            <a:pPr algn="ctr"/>
            <a:r>
              <a:rPr lang="en-US" sz="2400" dirty="0"/>
              <a:t>1.5ms/</a:t>
            </a:r>
            <a:r>
              <a:rPr lang="en-US" sz="2400" dirty="0" err="1"/>
              <a:t>reg</a:t>
            </a:r>
            <a:endParaRPr lang="en-US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97DEC1-7FE2-6342-ADA0-DD1E07345F54}"/>
              </a:ext>
            </a:extLst>
          </p:cNvPr>
          <p:cNvSpPr/>
          <p:nvPr/>
        </p:nvSpPr>
        <p:spPr>
          <a:xfrm>
            <a:off x="6457880" y="5116750"/>
            <a:ext cx="2298633" cy="8731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GG Pixel 2 – Android 8.1 Oreo API 27 7.8ms/</a:t>
            </a:r>
            <a:r>
              <a:rPr lang="en-US" sz="2000" dirty="0" err="1"/>
              <a:t>reg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228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/>
              <a:t>CapBand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396095" y="4347967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On-wrist localization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6095" y="5012431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Battery-free scheme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6095" y="3032268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Ultra-low-power sensing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6095" y="3696732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Reliable gesture recognition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1" y="3032268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0" y="3696732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4361196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5012431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4686732-79B1-F748-A15F-3C088FF086DC}"/>
              </a:ext>
            </a:extLst>
          </p:cNvPr>
          <p:cNvSpPr/>
          <p:nvPr/>
        </p:nvSpPr>
        <p:spPr>
          <a:xfrm>
            <a:off x="0" y="1605005"/>
            <a:ext cx="9143999" cy="1079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Battery-free successive capacitance sensing </a:t>
            </a:r>
          </a:p>
          <a:p>
            <a:pPr algn="ctr"/>
            <a:r>
              <a:rPr lang="en-US" sz="3200" dirty="0"/>
              <a:t>gesture recognition wristband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1CBF64-E67A-2B42-8F72-B8ED576AEC3B}"/>
              </a:ext>
            </a:extLst>
          </p:cNvPr>
          <p:cNvSpPr/>
          <p:nvPr/>
        </p:nvSpPr>
        <p:spPr>
          <a:xfrm>
            <a:off x="0" y="4932742"/>
            <a:ext cx="9144000" cy="9900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8D85A2-C2D7-9E47-B85B-2668743FB8B1}"/>
              </a:ext>
            </a:extLst>
          </p:cNvPr>
          <p:cNvSpPr/>
          <p:nvPr/>
        </p:nvSpPr>
        <p:spPr>
          <a:xfrm>
            <a:off x="0" y="2981521"/>
            <a:ext cx="9144000" cy="13375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99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BE8FA-95C9-5549-8CBA-01A10B44C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On-wrist Sensor Localization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8D986A-1DF8-0943-9D76-55445D389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071" t="12624"/>
          <a:stretch/>
        </p:blipFill>
        <p:spPr>
          <a:xfrm>
            <a:off x="3064018" y="2123754"/>
            <a:ext cx="2583322" cy="2620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CD35C3-6F7C-6F43-AF59-60BF3FB37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7" y="1474360"/>
            <a:ext cx="2373549" cy="35992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9298C8-962B-C749-997B-4EA546004493}"/>
              </a:ext>
            </a:extLst>
          </p:cNvPr>
          <p:cNvSpPr/>
          <p:nvPr/>
        </p:nvSpPr>
        <p:spPr>
          <a:xfrm>
            <a:off x="170627" y="2393003"/>
            <a:ext cx="432488" cy="26264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01272A-1DF6-F543-8365-D0B9EA3EF5F7}"/>
              </a:ext>
            </a:extLst>
          </p:cNvPr>
          <p:cNvSpPr/>
          <p:nvPr/>
        </p:nvSpPr>
        <p:spPr>
          <a:xfrm>
            <a:off x="1060315" y="4283150"/>
            <a:ext cx="1061100" cy="340468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8EAFCC-5D7A-9D41-AD27-57831419F8EA}"/>
              </a:ext>
            </a:extLst>
          </p:cNvPr>
          <p:cNvSpPr/>
          <p:nvPr/>
        </p:nvSpPr>
        <p:spPr>
          <a:xfrm>
            <a:off x="437745" y="1711446"/>
            <a:ext cx="411804" cy="2470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D4B830-D8E7-8E4C-9110-4C43BA016DDF}"/>
              </a:ext>
            </a:extLst>
          </p:cNvPr>
          <p:cNvSpPr/>
          <p:nvPr/>
        </p:nvSpPr>
        <p:spPr>
          <a:xfrm>
            <a:off x="1060315" y="1322959"/>
            <a:ext cx="437744" cy="272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376E36-1769-1A4F-91E3-E495679CD673}"/>
              </a:ext>
            </a:extLst>
          </p:cNvPr>
          <p:cNvSpPr/>
          <p:nvPr/>
        </p:nvSpPr>
        <p:spPr>
          <a:xfrm>
            <a:off x="1673157" y="1429964"/>
            <a:ext cx="453958" cy="28453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DBF0B-DF1C-C143-BDCE-0A53D0B7429B}"/>
              </a:ext>
            </a:extLst>
          </p:cNvPr>
          <p:cNvSpPr/>
          <p:nvPr/>
        </p:nvSpPr>
        <p:spPr>
          <a:xfrm>
            <a:off x="2189509" y="1848253"/>
            <a:ext cx="432489" cy="27550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0E50D5-C653-0342-95D6-FB422942BD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47" b="19426"/>
          <a:stretch/>
        </p:blipFill>
        <p:spPr>
          <a:xfrm>
            <a:off x="386885" y="4988859"/>
            <a:ext cx="1857983" cy="434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28E9E-038A-3E40-BC5E-02C146BD2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15" y="4934885"/>
            <a:ext cx="2135370" cy="655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3224CD-B0B9-DA40-8885-15031000F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9" t="-11240"/>
          <a:stretch/>
        </p:blipFill>
        <p:spPr>
          <a:xfrm>
            <a:off x="1207774" y="5310680"/>
            <a:ext cx="1667348" cy="59987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DBB756-07A1-454D-A21B-E55D154D64DA}"/>
              </a:ext>
            </a:extLst>
          </p:cNvPr>
          <p:cNvSpPr/>
          <p:nvPr/>
        </p:nvSpPr>
        <p:spPr>
          <a:xfrm>
            <a:off x="396612" y="5959192"/>
            <a:ext cx="2235113" cy="51942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Force components and decision function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65F483-2E50-0B48-ADFF-FDA89B955D69}"/>
              </a:ext>
            </a:extLst>
          </p:cNvPr>
          <p:cNvSpPr/>
          <p:nvPr/>
        </p:nvSpPr>
        <p:spPr>
          <a:xfrm>
            <a:off x="3606652" y="5959190"/>
            <a:ext cx="1930696" cy="51942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Pre-defined sensors locations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5543D6-660D-4E48-9D44-817CF98B54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9"/>
          <a:stretch/>
        </p:blipFill>
        <p:spPr>
          <a:xfrm>
            <a:off x="6675536" y="4954962"/>
            <a:ext cx="1880546" cy="60556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DA3D46-3824-6746-AFD0-68924D3BB502}"/>
              </a:ext>
            </a:extLst>
          </p:cNvPr>
          <p:cNvSpPr/>
          <p:nvPr/>
        </p:nvSpPr>
        <p:spPr>
          <a:xfrm>
            <a:off x="6561331" y="5959190"/>
            <a:ext cx="1930696" cy="5194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Multivariate Gaussian kernel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1C8C6C1-22B9-AA45-A250-67A8DCA88A72}"/>
              </a:ext>
            </a:extLst>
          </p:cNvPr>
          <p:cNvSpPr/>
          <p:nvPr/>
        </p:nvSpPr>
        <p:spPr>
          <a:xfrm>
            <a:off x="2544176" y="3273977"/>
            <a:ext cx="510309" cy="257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23031F68-002A-354D-BFFA-E045ADF0A476}"/>
              </a:ext>
            </a:extLst>
          </p:cNvPr>
          <p:cNvSpPr/>
          <p:nvPr/>
        </p:nvSpPr>
        <p:spPr>
          <a:xfrm>
            <a:off x="5656873" y="3273977"/>
            <a:ext cx="510309" cy="257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E01E82-D897-2244-8E32-D6E7217B4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540" t="1439"/>
          <a:stretch/>
        </p:blipFill>
        <p:spPr>
          <a:xfrm>
            <a:off x="6176715" y="2123754"/>
            <a:ext cx="2840825" cy="27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2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3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BE8FA-95C9-5549-8CBA-01A10B44C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On-wrist Sensor Localization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8D986A-1DF8-0943-9D76-55445D389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071" t="12624"/>
          <a:stretch/>
        </p:blipFill>
        <p:spPr>
          <a:xfrm>
            <a:off x="3064018" y="2123754"/>
            <a:ext cx="2583322" cy="2620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CD35C3-6F7C-6F43-AF59-60BF3FB37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7" y="1474360"/>
            <a:ext cx="2373549" cy="35992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9298C8-962B-C749-997B-4EA546004493}"/>
              </a:ext>
            </a:extLst>
          </p:cNvPr>
          <p:cNvSpPr/>
          <p:nvPr/>
        </p:nvSpPr>
        <p:spPr>
          <a:xfrm>
            <a:off x="170627" y="2393003"/>
            <a:ext cx="432488" cy="26264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01272A-1DF6-F543-8365-D0B9EA3EF5F7}"/>
              </a:ext>
            </a:extLst>
          </p:cNvPr>
          <p:cNvSpPr/>
          <p:nvPr/>
        </p:nvSpPr>
        <p:spPr>
          <a:xfrm>
            <a:off x="1060315" y="4283150"/>
            <a:ext cx="1061100" cy="340468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8EAFCC-5D7A-9D41-AD27-57831419F8EA}"/>
              </a:ext>
            </a:extLst>
          </p:cNvPr>
          <p:cNvSpPr/>
          <p:nvPr/>
        </p:nvSpPr>
        <p:spPr>
          <a:xfrm>
            <a:off x="437745" y="1711446"/>
            <a:ext cx="411804" cy="2470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D4B830-D8E7-8E4C-9110-4C43BA016DDF}"/>
              </a:ext>
            </a:extLst>
          </p:cNvPr>
          <p:cNvSpPr/>
          <p:nvPr/>
        </p:nvSpPr>
        <p:spPr>
          <a:xfrm>
            <a:off x="1060315" y="1322959"/>
            <a:ext cx="437744" cy="272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376E36-1769-1A4F-91E3-E495679CD673}"/>
              </a:ext>
            </a:extLst>
          </p:cNvPr>
          <p:cNvSpPr/>
          <p:nvPr/>
        </p:nvSpPr>
        <p:spPr>
          <a:xfrm>
            <a:off x="1673157" y="1429964"/>
            <a:ext cx="453958" cy="28453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DBF0B-DF1C-C143-BDCE-0A53D0B7429B}"/>
              </a:ext>
            </a:extLst>
          </p:cNvPr>
          <p:cNvSpPr/>
          <p:nvPr/>
        </p:nvSpPr>
        <p:spPr>
          <a:xfrm>
            <a:off x="2189509" y="1848253"/>
            <a:ext cx="432489" cy="27550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0E50D5-C653-0342-95D6-FB422942BD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47" b="19426"/>
          <a:stretch/>
        </p:blipFill>
        <p:spPr>
          <a:xfrm>
            <a:off x="386885" y="4988859"/>
            <a:ext cx="1857983" cy="434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28E9E-038A-3E40-BC5E-02C146BD2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15" y="4934885"/>
            <a:ext cx="2135370" cy="655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3224CD-B0B9-DA40-8885-15031000F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9" t="-11240"/>
          <a:stretch/>
        </p:blipFill>
        <p:spPr>
          <a:xfrm>
            <a:off x="1207774" y="5310680"/>
            <a:ext cx="1667348" cy="59987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DBB756-07A1-454D-A21B-E55D154D64DA}"/>
              </a:ext>
            </a:extLst>
          </p:cNvPr>
          <p:cNvSpPr/>
          <p:nvPr/>
        </p:nvSpPr>
        <p:spPr>
          <a:xfrm>
            <a:off x="396612" y="5959192"/>
            <a:ext cx="2235113" cy="5194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Force components and decision function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65F483-2E50-0B48-ADFF-FDA89B955D69}"/>
              </a:ext>
            </a:extLst>
          </p:cNvPr>
          <p:cNvSpPr/>
          <p:nvPr/>
        </p:nvSpPr>
        <p:spPr>
          <a:xfrm>
            <a:off x="3606652" y="5959190"/>
            <a:ext cx="1930696" cy="519427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Ore-defined sensors locations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5543D6-660D-4E48-9D44-817CF98B54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9"/>
          <a:stretch/>
        </p:blipFill>
        <p:spPr>
          <a:xfrm>
            <a:off x="6675536" y="4954962"/>
            <a:ext cx="1880546" cy="60556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DA3D46-3824-6746-AFD0-68924D3BB502}"/>
              </a:ext>
            </a:extLst>
          </p:cNvPr>
          <p:cNvSpPr/>
          <p:nvPr/>
        </p:nvSpPr>
        <p:spPr>
          <a:xfrm>
            <a:off x="6561331" y="5959190"/>
            <a:ext cx="1930696" cy="5194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Multivariate Gaussian kernel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1C8C6C1-22B9-AA45-A250-67A8DCA88A72}"/>
              </a:ext>
            </a:extLst>
          </p:cNvPr>
          <p:cNvSpPr/>
          <p:nvPr/>
        </p:nvSpPr>
        <p:spPr>
          <a:xfrm>
            <a:off x="2544176" y="3273977"/>
            <a:ext cx="510309" cy="257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23031F68-002A-354D-BFFA-E045ADF0A476}"/>
              </a:ext>
            </a:extLst>
          </p:cNvPr>
          <p:cNvSpPr/>
          <p:nvPr/>
        </p:nvSpPr>
        <p:spPr>
          <a:xfrm>
            <a:off x="5656873" y="3273977"/>
            <a:ext cx="510309" cy="257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E01E82-D897-2244-8E32-D6E7217B4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540" t="1439"/>
          <a:stretch/>
        </p:blipFill>
        <p:spPr>
          <a:xfrm>
            <a:off x="6176715" y="2123754"/>
            <a:ext cx="2840825" cy="277446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64C04E-3767-0945-961D-55DFCE12A845}"/>
              </a:ext>
            </a:extLst>
          </p:cNvPr>
          <p:cNvSpPr/>
          <p:nvPr/>
        </p:nvSpPr>
        <p:spPr>
          <a:xfrm>
            <a:off x="0" y="1319998"/>
            <a:ext cx="9144000" cy="518343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1A5398-0BF1-2F47-BBB9-63F4EFF20D5B}"/>
              </a:ext>
            </a:extLst>
          </p:cNvPr>
          <p:cNvSpPr/>
          <p:nvPr/>
        </p:nvSpPr>
        <p:spPr>
          <a:xfrm>
            <a:off x="-11800" y="2926728"/>
            <a:ext cx="9144000" cy="5786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Eliminate the per-use training or re-calibration</a:t>
            </a:r>
          </a:p>
        </p:txBody>
      </p:sp>
    </p:spTree>
    <p:extLst>
      <p:ext uri="{BB962C8B-B14F-4D97-AF65-F5344CB8AC3E}">
        <p14:creationId xmlns:p14="http://schemas.microsoft.com/office/powerpoint/2010/main" val="3426395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/>
              <a:t>CapBand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396095" y="4347967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On-wrist localization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6095" y="5012431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Battery-free scheme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6095" y="3032268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Ultra-low-power sensing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6095" y="3696732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Reliable gesture recognition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1" y="3032268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0" y="3696732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4361196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5012431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4686732-79B1-F748-A15F-3C088FF086DC}"/>
              </a:ext>
            </a:extLst>
          </p:cNvPr>
          <p:cNvSpPr/>
          <p:nvPr/>
        </p:nvSpPr>
        <p:spPr>
          <a:xfrm>
            <a:off x="0" y="1605005"/>
            <a:ext cx="9143999" cy="1079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Battery-free successive capacitance sensing </a:t>
            </a:r>
          </a:p>
          <a:p>
            <a:pPr algn="ctr"/>
            <a:r>
              <a:rPr lang="en-US" sz="3200" dirty="0"/>
              <a:t>gesture recognition wristband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8D85A2-C2D7-9E47-B85B-2668743FB8B1}"/>
              </a:ext>
            </a:extLst>
          </p:cNvPr>
          <p:cNvSpPr/>
          <p:nvPr/>
        </p:nvSpPr>
        <p:spPr>
          <a:xfrm>
            <a:off x="0" y="2981522"/>
            <a:ext cx="9144000" cy="19512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95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0338"/>
          <a:stretch/>
        </p:blipFill>
        <p:spPr>
          <a:xfrm>
            <a:off x="5213919" y="1482910"/>
            <a:ext cx="3135549" cy="2963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Transient Power Management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0795EA-04B5-1040-BCDD-D9FAB527F35D}"/>
              </a:ext>
            </a:extLst>
          </p:cNvPr>
          <p:cNvSpPr/>
          <p:nvPr/>
        </p:nvSpPr>
        <p:spPr>
          <a:xfrm>
            <a:off x="1746260" y="1477788"/>
            <a:ext cx="3177459" cy="53502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RF-based: big form-factor, require dedicated transmitter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EC5D7-18AC-3A49-BF07-0D0CC7956698}"/>
              </a:ext>
            </a:extLst>
          </p:cNvPr>
          <p:cNvSpPr/>
          <p:nvPr/>
        </p:nvSpPr>
        <p:spPr>
          <a:xfrm>
            <a:off x="1746259" y="2122035"/>
            <a:ext cx="3177459" cy="54975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Solar cell-based: versatile, multiple schemes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C36193-8078-4944-8DEE-BDF09E602C4B}"/>
              </a:ext>
            </a:extLst>
          </p:cNvPr>
          <p:cNvSpPr/>
          <p:nvPr/>
        </p:nvSpPr>
        <p:spPr>
          <a:xfrm>
            <a:off x="6990308" y="3361601"/>
            <a:ext cx="1454164" cy="3056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Stable output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13CB27-03F6-C74B-A6D7-B403451D1322}"/>
              </a:ext>
            </a:extLst>
          </p:cNvPr>
          <p:cNvSpPr/>
          <p:nvPr/>
        </p:nvSpPr>
        <p:spPr>
          <a:xfrm>
            <a:off x="1746878" y="2874923"/>
            <a:ext cx="3177459" cy="5897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Control charge &amp; discharge threshold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83A22C-F07A-D548-8783-08D7ADCD7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7" y="5240870"/>
            <a:ext cx="7251700" cy="90170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5E193462-7AD0-7649-BA1E-DCC0C5E10F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599" t="10546" r="7798" b="75470"/>
          <a:stretch/>
        </p:blipFill>
        <p:spPr>
          <a:xfrm>
            <a:off x="2496354" y="3818960"/>
            <a:ext cx="2705689" cy="1168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6AEF3-A050-914A-89D6-5FF5883EC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0" r="6914" b="22855"/>
          <a:stretch/>
        </p:blipFill>
        <p:spPr>
          <a:xfrm>
            <a:off x="368134" y="3799720"/>
            <a:ext cx="1805050" cy="123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9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10"/>
          <a:stretch/>
        </p:blipFill>
        <p:spPr>
          <a:xfrm>
            <a:off x="619125" y="1552575"/>
            <a:ext cx="7905750" cy="426568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Gesture Recognition</a:t>
            </a: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24BA56-40CF-8443-BA24-78CA54BE563F}"/>
              </a:ext>
            </a:extLst>
          </p:cNvPr>
          <p:cNvSpPr/>
          <p:nvPr/>
        </p:nvSpPr>
        <p:spPr>
          <a:xfrm>
            <a:off x="4545495" y="3631096"/>
            <a:ext cx="3979379" cy="2187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72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0338"/>
          <a:stretch/>
        </p:blipFill>
        <p:spPr>
          <a:xfrm>
            <a:off x="5213919" y="1482910"/>
            <a:ext cx="3135549" cy="2963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Transient Power Management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0795EA-04B5-1040-BCDD-D9FAB527F35D}"/>
              </a:ext>
            </a:extLst>
          </p:cNvPr>
          <p:cNvSpPr/>
          <p:nvPr/>
        </p:nvSpPr>
        <p:spPr>
          <a:xfrm>
            <a:off x="1746260" y="1477788"/>
            <a:ext cx="3177459" cy="53502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RF-based: big form-factor, require dedicated transmitter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EC5D7-18AC-3A49-BF07-0D0CC7956698}"/>
              </a:ext>
            </a:extLst>
          </p:cNvPr>
          <p:cNvSpPr/>
          <p:nvPr/>
        </p:nvSpPr>
        <p:spPr>
          <a:xfrm>
            <a:off x="1746259" y="2122035"/>
            <a:ext cx="3177459" cy="54975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Solar cell-based: versatile, multiple schemes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C36193-8078-4944-8DEE-BDF09E602C4B}"/>
              </a:ext>
            </a:extLst>
          </p:cNvPr>
          <p:cNvSpPr/>
          <p:nvPr/>
        </p:nvSpPr>
        <p:spPr>
          <a:xfrm>
            <a:off x="6990308" y="3361601"/>
            <a:ext cx="1454164" cy="3056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Stable output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13CB27-03F6-C74B-A6D7-B403451D1322}"/>
              </a:ext>
            </a:extLst>
          </p:cNvPr>
          <p:cNvSpPr/>
          <p:nvPr/>
        </p:nvSpPr>
        <p:spPr>
          <a:xfrm>
            <a:off x="1746878" y="2874923"/>
            <a:ext cx="3177459" cy="5897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Control charge &amp; discharge threshold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83A22C-F07A-D548-8783-08D7ADCD7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7" y="5240870"/>
            <a:ext cx="7251700" cy="90170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5E193462-7AD0-7649-BA1E-DCC0C5E10F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599" t="10546" r="7798" b="75470"/>
          <a:stretch/>
        </p:blipFill>
        <p:spPr>
          <a:xfrm>
            <a:off x="2496354" y="3818960"/>
            <a:ext cx="2705689" cy="1168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6AEF3-A050-914A-89D6-5FF5883EC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0" r="6914" b="22855"/>
          <a:stretch/>
        </p:blipFill>
        <p:spPr>
          <a:xfrm>
            <a:off x="368134" y="3799720"/>
            <a:ext cx="1805050" cy="12354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FBDD2F-3F37-BA4D-B5E6-C3C5FD818E76}"/>
              </a:ext>
            </a:extLst>
          </p:cNvPr>
          <p:cNvSpPr/>
          <p:nvPr/>
        </p:nvSpPr>
        <p:spPr>
          <a:xfrm>
            <a:off x="0" y="1319998"/>
            <a:ext cx="9144000" cy="518343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2B18B0-F75B-2242-BAAC-C0B5B4BEC104}"/>
              </a:ext>
            </a:extLst>
          </p:cNvPr>
          <p:cNvSpPr/>
          <p:nvPr/>
        </p:nvSpPr>
        <p:spPr>
          <a:xfrm>
            <a:off x="0" y="4458698"/>
            <a:ext cx="9144000" cy="5786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Battery-free operation</a:t>
            </a:r>
          </a:p>
        </p:txBody>
      </p:sp>
    </p:spTree>
    <p:extLst>
      <p:ext uri="{BB962C8B-B14F-4D97-AF65-F5344CB8AC3E}">
        <p14:creationId xmlns:p14="http://schemas.microsoft.com/office/powerpoint/2010/main" val="2368796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9125" y="2752959"/>
            <a:ext cx="7905750" cy="36949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Putting together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90244E-0E8E-364D-B73E-11DB374CCDD8}"/>
              </a:ext>
            </a:extLst>
          </p:cNvPr>
          <p:cNvSpPr txBox="1"/>
          <p:nvPr/>
        </p:nvSpPr>
        <p:spPr>
          <a:xfrm>
            <a:off x="882391" y="1340106"/>
            <a:ext cx="2018464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15-gesture set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2A229A28-499D-824F-9DEF-57C6F74B72BC}"/>
              </a:ext>
            </a:extLst>
          </p:cNvPr>
          <p:cNvSpPr/>
          <p:nvPr/>
        </p:nvSpPr>
        <p:spPr>
          <a:xfrm>
            <a:off x="528853" y="1424218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A6347-438F-C94E-A9B2-64279016BB8B}"/>
              </a:ext>
            </a:extLst>
          </p:cNvPr>
          <p:cNvSpPr txBox="1"/>
          <p:nvPr/>
        </p:nvSpPr>
        <p:spPr>
          <a:xfrm>
            <a:off x="882390" y="1943151"/>
            <a:ext cx="3395319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95% recognition accuracy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ED4343AD-1F20-6646-852D-6AA41C75B8C6}"/>
              </a:ext>
            </a:extLst>
          </p:cNvPr>
          <p:cNvSpPr/>
          <p:nvPr/>
        </p:nvSpPr>
        <p:spPr>
          <a:xfrm>
            <a:off x="528853" y="2027263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E21E1-FAEB-664E-B644-804BC1CC1579}"/>
              </a:ext>
            </a:extLst>
          </p:cNvPr>
          <p:cNvSpPr txBox="1"/>
          <p:nvPr/>
        </p:nvSpPr>
        <p:spPr>
          <a:xfrm>
            <a:off x="5129556" y="1331829"/>
            <a:ext cx="3646581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95.3% localization accuracy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7FD32659-950B-924C-BE10-1343AFBED597}"/>
              </a:ext>
            </a:extLst>
          </p:cNvPr>
          <p:cNvSpPr/>
          <p:nvPr/>
        </p:nvSpPr>
        <p:spPr>
          <a:xfrm>
            <a:off x="4776019" y="1415941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BDEB30-8719-B54C-AED4-4A60817678A0}"/>
              </a:ext>
            </a:extLst>
          </p:cNvPr>
          <p:cNvSpPr txBox="1"/>
          <p:nvPr/>
        </p:nvSpPr>
        <p:spPr>
          <a:xfrm>
            <a:off x="5129556" y="1934874"/>
            <a:ext cx="3395319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Battery-free operation</a:t>
            </a: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9A42C682-C66F-0F4B-9079-BBCE0A136D24}"/>
              </a:ext>
            </a:extLst>
          </p:cNvPr>
          <p:cNvSpPr/>
          <p:nvPr/>
        </p:nvSpPr>
        <p:spPr>
          <a:xfrm>
            <a:off x="4776019" y="2018986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37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523134"/>
            <a:ext cx="7905750" cy="4661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Gesture Recognition Performance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7FB691-02A8-924D-90B1-567CE9A78D6D}"/>
              </a:ext>
            </a:extLst>
          </p:cNvPr>
          <p:cNvSpPr/>
          <p:nvPr/>
        </p:nvSpPr>
        <p:spPr>
          <a:xfrm>
            <a:off x="3063834" y="5652654"/>
            <a:ext cx="5427766" cy="54339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93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2131175"/>
            <a:ext cx="7905750" cy="3444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On-Wrist Localization Performance </a:t>
            </a:r>
          </a:p>
        </p:txBody>
      </p:sp>
    </p:spTree>
    <p:extLst>
      <p:ext uri="{BB962C8B-B14F-4D97-AF65-F5344CB8AC3E}">
        <p14:creationId xmlns:p14="http://schemas.microsoft.com/office/powerpoint/2010/main" val="2555044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/>
              <a:t>CapBand</a:t>
            </a:r>
            <a:r>
              <a:rPr lang="en-US" b="1" i="1" dirty="0"/>
              <a:t> </a:t>
            </a:r>
            <a:r>
              <a:rPr lang="en-US" dirty="0"/>
              <a:t>conclusion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396095" y="4347967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On-wrist localization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6095" y="5012431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Battery-free scheme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6095" y="3032268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Ultra-low-power sensing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6095" y="3696732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Reliable gesture recognition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1" y="3032268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0" y="3696732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4361196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5012431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4686732-79B1-F748-A15F-3C088FF086DC}"/>
              </a:ext>
            </a:extLst>
          </p:cNvPr>
          <p:cNvSpPr/>
          <p:nvPr/>
        </p:nvSpPr>
        <p:spPr>
          <a:xfrm>
            <a:off x="0" y="1605005"/>
            <a:ext cx="9143999" cy="1079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Battery-free successive capacitance sensing </a:t>
            </a:r>
          </a:p>
          <a:p>
            <a:pPr algn="ctr"/>
            <a:r>
              <a:rPr lang="en-US" sz="3200" dirty="0"/>
              <a:t>gesture recognition wristband </a:t>
            </a:r>
          </a:p>
        </p:txBody>
      </p:sp>
    </p:spTree>
    <p:extLst>
      <p:ext uri="{BB962C8B-B14F-4D97-AF65-F5344CB8AC3E}">
        <p14:creationId xmlns:p14="http://schemas.microsoft.com/office/powerpoint/2010/main" val="9151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DE179D-05DE-C84A-87AA-6BBA075D8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45" y="1214211"/>
            <a:ext cx="8077605" cy="5278664"/>
          </a:xfrm>
        </p:spPr>
        <p:txBody>
          <a:bodyPr>
            <a:normAutofit/>
          </a:bodyPr>
          <a:lstStyle/>
          <a:p>
            <a:r>
              <a:rPr lang="en-US" sz="2800" dirty="0"/>
              <a:t>Sensor and hardware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miniaturization</a:t>
            </a:r>
            <a:endParaRPr lang="en-US" sz="2800" dirty="0"/>
          </a:p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Integration</a:t>
            </a:r>
            <a:r>
              <a:rPr lang="en-US" sz="2800" dirty="0"/>
              <a:t> into OTS smartwatches or </a:t>
            </a:r>
            <a:r>
              <a:rPr lang="en-US" sz="2800" dirty="0" err="1"/>
              <a:t>smartbands</a:t>
            </a:r>
            <a:endParaRPr lang="en-US" sz="2800" dirty="0"/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Extend the utilization </a:t>
            </a:r>
            <a:r>
              <a:rPr lang="en-US" sz="2800" dirty="0"/>
              <a:t>of skin deformation sensing technique:</a:t>
            </a:r>
          </a:p>
          <a:p>
            <a:pPr lvl="1"/>
            <a:r>
              <a:rPr lang="en-US" sz="2400" dirty="0"/>
              <a:t>Respiration rate measurement system</a:t>
            </a:r>
          </a:p>
          <a:p>
            <a:pPr lvl="1"/>
            <a:r>
              <a:rPr lang="en-US" sz="2400" dirty="0"/>
              <a:t>Facial skin deformation sensing </a:t>
            </a:r>
          </a:p>
          <a:p>
            <a:r>
              <a:rPr lang="en-US" sz="2800" dirty="0"/>
              <a:t>Extend </a:t>
            </a:r>
            <a:r>
              <a:rPr lang="en-US" sz="2800" b="1" dirty="0">
                <a:solidFill>
                  <a:srgbClr val="7030A0"/>
                </a:solidFill>
              </a:rPr>
              <a:t>gesture set, improve accuracy &amp; robustness</a:t>
            </a: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A5736-6528-7D4D-8BD5-4618AF1E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works</a:t>
            </a:r>
          </a:p>
        </p:txBody>
      </p:sp>
    </p:spTree>
    <p:extLst>
      <p:ext uri="{BB962C8B-B14F-4D97-AF65-F5344CB8AC3E}">
        <p14:creationId xmlns:p14="http://schemas.microsoft.com/office/powerpoint/2010/main" val="206062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/>
              <a:t>CapBand</a:t>
            </a:r>
            <a:r>
              <a:rPr lang="en-US" b="1" dirty="0"/>
              <a:t> </a:t>
            </a:r>
            <a:r>
              <a:rPr lang="en-US" dirty="0"/>
              <a:t>Q&amp;A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396095" y="4347967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On-wrist localization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6095" y="5012431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Battery-free scheme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6095" y="3032268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Ultra-low-power sensing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6095" y="3696732"/>
            <a:ext cx="495473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Reliable gesture recognition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1" y="3032268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0" y="3696732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4361196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39" y="5012431"/>
            <a:ext cx="6599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4686732-79B1-F748-A15F-3C088FF086DC}"/>
              </a:ext>
            </a:extLst>
          </p:cNvPr>
          <p:cNvSpPr/>
          <p:nvPr/>
        </p:nvSpPr>
        <p:spPr>
          <a:xfrm>
            <a:off x="0" y="1605005"/>
            <a:ext cx="9143999" cy="1079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Battery-free successive capacitance sensing </a:t>
            </a:r>
          </a:p>
          <a:p>
            <a:pPr algn="ctr"/>
            <a:r>
              <a:rPr lang="en-US" sz="3200" dirty="0"/>
              <a:t>gesture recognition wristband </a:t>
            </a:r>
          </a:p>
        </p:txBody>
      </p:sp>
    </p:spTree>
    <p:extLst>
      <p:ext uri="{BB962C8B-B14F-4D97-AF65-F5344CB8AC3E}">
        <p14:creationId xmlns:p14="http://schemas.microsoft.com/office/powerpoint/2010/main" val="2933702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northeastern university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 b="24197"/>
          <a:stretch/>
        </p:blipFill>
        <p:spPr bwMode="auto">
          <a:xfrm>
            <a:off x="5717821" y="628533"/>
            <a:ext cx="3426179" cy="67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207" y="2694738"/>
            <a:ext cx="8205395" cy="979692"/>
          </a:xfrm>
        </p:spPr>
        <p:txBody>
          <a:bodyPr>
            <a:noAutofit/>
          </a:bodyPr>
          <a:lstStyle/>
          <a:p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</a:rPr>
              <a:t>CapBand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: Battery-free Successive Capacitance Sensing Wristband for Hand Gesture Recognition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439" y="3900419"/>
            <a:ext cx="7360171" cy="1241822"/>
          </a:xfrm>
        </p:spPr>
        <p:txBody>
          <a:bodyPr>
            <a:normAutofit/>
          </a:bodyPr>
          <a:lstStyle/>
          <a:p>
            <a:r>
              <a:rPr lang="en-US" sz="2100" b="1" u="sng" dirty="0">
                <a:solidFill>
                  <a:srgbClr val="0070C0"/>
                </a:solidFill>
              </a:rPr>
              <a:t>Hoang Truong</a:t>
            </a:r>
            <a:r>
              <a:rPr lang="en-US" sz="2100" dirty="0"/>
              <a:t>, </a:t>
            </a:r>
            <a:r>
              <a:rPr lang="en-US" sz="2100" dirty="0" err="1"/>
              <a:t>Shuo</a:t>
            </a:r>
            <a:r>
              <a:rPr lang="en-US" sz="2100" dirty="0"/>
              <a:t> Zhang, </a:t>
            </a:r>
            <a:r>
              <a:rPr lang="en-US" sz="2100" dirty="0" err="1"/>
              <a:t>Ufuk</a:t>
            </a:r>
            <a:r>
              <a:rPr lang="en-US" sz="2100" dirty="0"/>
              <a:t> </a:t>
            </a:r>
            <a:r>
              <a:rPr lang="en-US" sz="2100" dirty="0" err="1"/>
              <a:t>Muncuk</a:t>
            </a:r>
            <a:r>
              <a:rPr lang="en-US" sz="2100" dirty="0"/>
              <a:t>, Phuc Nguyen, Nam Bui, Anh Nguyen, Qin </a:t>
            </a:r>
            <a:r>
              <a:rPr lang="en-US" sz="2100" dirty="0" err="1"/>
              <a:t>Lv</a:t>
            </a:r>
            <a:r>
              <a:rPr lang="en-US" sz="2100" dirty="0"/>
              <a:t>, Kaushik Chowdhury, Thang </a:t>
            </a:r>
            <a:r>
              <a:rPr lang="en-US" sz="2100" dirty="0" err="1"/>
              <a:t>Dinh</a:t>
            </a:r>
            <a:r>
              <a:rPr lang="en-US" sz="2100" dirty="0"/>
              <a:t>, Tam Vu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4" y="680292"/>
            <a:ext cx="2863223" cy="622244"/>
          </a:xfrm>
          <a:prstGeom prst="rect">
            <a:avLst/>
          </a:prstGeom>
        </p:spPr>
      </p:pic>
      <p:pic>
        <p:nvPicPr>
          <p:cNvPr id="7" name="Picture 6" descr="Image result for Virginia Commonwealth University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" b="24309"/>
          <a:stretch/>
        </p:blipFill>
        <p:spPr bwMode="auto">
          <a:xfrm>
            <a:off x="3068590" y="581324"/>
            <a:ext cx="2459486" cy="78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168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10"/>
          <a:stretch/>
        </p:blipFill>
        <p:spPr>
          <a:xfrm>
            <a:off x="619125" y="1552575"/>
            <a:ext cx="7905750" cy="426568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Gesture Recognition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73497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Hand Gesture Recognition – </a:t>
            </a:r>
            <a:r>
              <a:rPr lang="en-US" b="1" dirty="0"/>
              <a:t>Expectation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4BC3ED-C846-8144-9D47-68C78D46847D}"/>
              </a:ext>
            </a:extLst>
          </p:cNvPr>
          <p:cNvGrpSpPr/>
          <p:nvPr/>
        </p:nvGrpSpPr>
        <p:grpSpPr>
          <a:xfrm>
            <a:off x="4572000" y="1701649"/>
            <a:ext cx="3265715" cy="2394317"/>
            <a:chOff x="106878" y="1536415"/>
            <a:chExt cx="4667003" cy="33171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8E9F43-AACC-8244-84D0-79D1264F8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96"/>
            <a:stretch/>
          </p:blipFill>
          <p:spPr>
            <a:xfrm>
              <a:off x="106878" y="1536415"/>
              <a:ext cx="4667003" cy="9574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C7C4A7-0BF5-4743-9E48-84B24BA79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20"/>
            <a:stretch/>
          </p:blipFill>
          <p:spPr>
            <a:xfrm>
              <a:off x="106878" y="2738664"/>
              <a:ext cx="4667003" cy="94268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5FA8C23-50E1-D745-910F-6D8663ED3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72"/>
            <a:stretch/>
          </p:blipFill>
          <p:spPr>
            <a:xfrm>
              <a:off x="106878" y="3926197"/>
              <a:ext cx="4667003" cy="927324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BB0AC90-BC2C-6143-8D0D-018B35D2E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88" y="1330832"/>
            <a:ext cx="2534797" cy="29459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02D2DC-A18E-A44D-B21A-802D67AB6209}"/>
              </a:ext>
            </a:extLst>
          </p:cNvPr>
          <p:cNvSpPr txBox="1"/>
          <p:nvPr/>
        </p:nvSpPr>
        <p:spPr>
          <a:xfrm>
            <a:off x="2574557" y="4356575"/>
            <a:ext cx="5025984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accurate and robust recognition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EAAE9C-869B-FC4B-B6DA-EBF96D64B69B}"/>
              </a:ext>
            </a:extLst>
          </p:cNvPr>
          <p:cNvSpPr txBox="1"/>
          <p:nvPr/>
        </p:nvSpPr>
        <p:spPr>
          <a:xfrm>
            <a:off x="2574557" y="4819160"/>
            <a:ext cx="5025984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Rich gesture 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894707-4CFD-F740-9DAF-3369F7B00143}"/>
              </a:ext>
            </a:extLst>
          </p:cNvPr>
          <p:cNvSpPr txBox="1"/>
          <p:nvPr/>
        </p:nvSpPr>
        <p:spPr>
          <a:xfrm>
            <a:off x="2574557" y="5280825"/>
            <a:ext cx="5025984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</a:rPr>
              <a:t>Low power consumption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EF1D69-FB75-314F-90A8-0E4E4FAD4E0D}"/>
              </a:ext>
            </a:extLst>
          </p:cNvPr>
          <p:cNvSpPr txBox="1"/>
          <p:nvPr/>
        </p:nvSpPr>
        <p:spPr>
          <a:xfrm>
            <a:off x="2574557" y="5778978"/>
            <a:ext cx="5025984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Indoor &amp; outdoor operation</a:t>
            </a: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050E640B-07E8-E141-9964-2451A1830749}"/>
              </a:ext>
            </a:extLst>
          </p:cNvPr>
          <p:cNvSpPr/>
          <p:nvPr/>
        </p:nvSpPr>
        <p:spPr>
          <a:xfrm>
            <a:off x="2221019" y="4440687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E967F485-7601-8643-B853-4B00C87945E1}"/>
              </a:ext>
            </a:extLst>
          </p:cNvPr>
          <p:cNvSpPr/>
          <p:nvPr/>
        </p:nvSpPr>
        <p:spPr>
          <a:xfrm>
            <a:off x="2221019" y="4929970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5BAFFD15-8CF7-8E4B-AB16-886D8C007B6F}"/>
              </a:ext>
            </a:extLst>
          </p:cNvPr>
          <p:cNvSpPr/>
          <p:nvPr/>
        </p:nvSpPr>
        <p:spPr>
          <a:xfrm>
            <a:off x="2221019" y="5391635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CCA9F9DC-1CDF-F447-AE11-64EDFFA36193}"/>
              </a:ext>
            </a:extLst>
          </p:cNvPr>
          <p:cNvSpPr/>
          <p:nvPr/>
        </p:nvSpPr>
        <p:spPr>
          <a:xfrm>
            <a:off x="2221019" y="5860931"/>
            <a:ext cx="353538" cy="297757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Systems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9809" y="1761073"/>
            <a:ext cx="1806497" cy="69137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On-body Sensors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9808" y="3367669"/>
            <a:ext cx="1806497" cy="69137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Off-body Sensors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FEE7CD2-D779-C547-8BF1-9B31AAF9C06F}"/>
              </a:ext>
            </a:extLst>
          </p:cNvPr>
          <p:cNvSpPr/>
          <p:nvPr/>
        </p:nvSpPr>
        <p:spPr>
          <a:xfrm>
            <a:off x="259807" y="5205671"/>
            <a:ext cx="1806497" cy="69137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Low-power System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49E1A-D599-0546-AD42-549B096B6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087" y="1495813"/>
            <a:ext cx="1574835" cy="1074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D1E40-548A-CD42-9603-61018DD15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7"/>
          <a:stretch/>
        </p:blipFill>
        <p:spPr>
          <a:xfrm>
            <a:off x="2475422" y="3153649"/>
            <a:ext cx="1478163" cy="1119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60B990-DBA3-D64C-B27B-4378B6BB6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074" y="4909670"/>
            <a:ext cx="1820862" cy="9873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396C46-6A3F-0949-AC44-FECA63D965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03" b="20376"/>
          <a:stretch/>
        </p:blipFill>
        <p:spPr>
          <a:xfrm>
            <a:off x="4273389" y="1495813"/>
            <a:ext cx="1776316" cy="1074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581EE3-226A-5B4C-8E9A-5AA987FB1D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288" b="4308"/>
          <a:stretch/>
        </p:blipFill>
        <p:spPr>
          <a:xfrm>
            <a:off x="6193520" y="1509685"/>
            <a:ext cx="2284114" cy="1074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7B10F3-1822-BC4A-9A84-42C98DFBB1AB}"/>
              </a:ext>
            </a:extLst>
          </p:cNvPr>
          <p:cNvSpPr txBox="1"/>
          <p:nvPr/>
        </p:nvSpPr>
        <p:spPr>
          <a:xfrm>
            <a:off x="2879133" y="2583542"/>
            <a:ext cx="60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Myo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F8962-D577-294D-82DA-C0160AE4D756}"/>
              </a:ext>
            </a:extLst>
          </p:cNvPr>
          <p:cNvSpPr txBox="1"/>
          <p:nvPr/>
        </p:nvSpPr>
        <p:spPr>
          <a:xfrm>
            <a:off x="4435370" y="2583542"/>
            <a:ext cx="143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GestureWrist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B73B2-D36E-164C-AE93-1CA1B4C48AEA}"/>
              </a:ext>
            </a:extLst>
          </p:cNvPr>
          <p:cNvSpPr txBox="1"/>
          <p:nvPr/>
        </p:nvSpPr>
        <p:spPr>
          <a:xfrm>
            <a:off x="7037473" y="2576790"/>
            <a:ext cx="70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Tomo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B0561-D73E-2645-B110-FAC63205A608}"/>
              </a:ext>
            </a:extLst>
          </p:cNvPr>
          <p:cNvSpPr txBox="1"/>
          <p:nvPr/>
        </p:nvSpPr>
        <p:spPr>
          <a:xfrm>
            <a:off x="2526654" y="4289174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Leap Motion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0B172D-87C4-D04F-8EFF-8E7DE9260F86}"/>
              </a:ext>
            </a:extLst>
          </p:cNvPr>
          <p:cNvSpPr txBox="1"/>
          <p:nvPr/>
        </p:nvSpPr>
        <p:spPr>
          <a:xfrm>
            <a:off x="2674173" y="5897047"/>
            <a:ext cx="101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Wristflex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6BF727-F674-4243-A6A1-30A047878E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3" t="13826"/>
          <a:stretch/>
        </p:blipFill>
        <p:spPr>
          <a:xfrm>
            <a:off x="4273389" y="4831906"/>
            <a:ext cx="1776316" cy="10458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5D9DF2-4B7B-0A48-B94B-638CAE22228B}"/>
              </a:ext>
            </a:extLst>
          </p:cNvPr>
          <p:cNvSpPr txBox="1"/>
          <p:nvPr/>
        </p:nvSpPr>
        <p:spPr>
          <a:xfrm>
            <a:off x="4389708" y="5897047"/>
            <a:ext cx="163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Wristband Vital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73EDE-3E94-C14C-A050-457C951BDC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6278" y="4831906"/>
            <a:ext cx="1798599" cy="10671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22F55D-77DF-2745-9B3D-B977753DC569}"/>
              </a:ext>
            </a:extLst>
          </p:cNvPr>
          <p:cNvSpPr txBox="1"/>
          <p:nvPr/>
        </p:nvSpPr>
        <p:spPr>
          <a:xfrm>
            <a:off x="7039712" y="587824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Allsee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E16E0E-BEFB-2C4C-8DCE-3F5C9FF43263}"/>
              </a:ext>
            </a:extLst>
          </p:cNvPr>
          <p:cNvSpPr txBox="1"/>
          <p:nvPr/>
        </p:nvSpPr>
        <p:spPr>
          <a:xfrm>
            <a:off x="4516206" y="4273065"/>
            <a:ext cx="129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Depthsense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2D1A5D-6B0C-6D44-8F1C-0DA436FF5BB8}"/>
              </a:ext>
            </a:extLst>
          </p:cNvPr>
          <p:cNvSpPr txBox="1"/>
          <p:nvPr/>
        </p:nvSpPr>
        <p:spPr>
          <a:xfrm>
            <a:off x="6680044" y="4296509"/>
            <a:ext cx="13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Light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943176-30DD-D744-8E3A-87BF5E7C13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3389" y="3153649"/>
            <a:ext cx="1776316" cy="10953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CBF8FA-20B4-744A-9E04-D19BD47FC9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/>
          <a:stretch/>
        </p:blipFill>
        <p:spPr>
          <a:xfrm>
            <a:off x="6415609" y="3100403"/>
            <a:ext cx="1842426" cy="12018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01387D0-86FE-564C-9E6B-DBCFE8310CE0}"/>
              </a:ext>
            </a:extLst>
          </p:cNvPr>
          <p:cNvSpPr txBox="1"/>
          <p:nvPr/>
        </p:nvSpPr>
        <p:spPr>
          <a:xfrm>
            <a:off x="8621449" y="179366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B11037-0D59-E447-BA9F-60A7333EE3FF}"/>
              </a:ext>
            </a:extLst>
          </p:cNvPr>
          <p:cNvSpPr txBox="1"/>
          <p:nvPr/>
        </p:nvSpPr>
        <p:spPr>
          <a:xfrm>
            <a:off x="8621449" y="340273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D7D04C-0CFD-CC48-AEA2-368E424C7D46}"/>
              </a:ext>
            </a:extLst>
          </p:cNvPr>
          <p:cNvSpPr txBox="1"/>
          <p:nvPr/>
        </p:nvSpPr>
        <p:spPr>
          <a:xfrm>
            <a:off x="8621449" y="501180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6761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pic>
        <p:nvPicPr>
          <p:cNvPr id="2050" name="Picture 2" descr="Image result for battery charg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34" y="191251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alib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404" y="1806498"/>
            <a:ext cx="2544413" cy="254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6B61528-4318-6F4E-BD2E-0BBBD6899E9F}"/>
              </a:ext>
            </a:extLst>
          </p:cNvPr>
          <p:cNvSpPr/>
          <p:nvPr/>
        </p:nvSpPr>
        <p:spPr>
          <a:xfrm>
            <a:off x="997528" y="4691607"/>
            <a:ext cx="3170712" cy="69137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Frequent recharging requirement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0FCB55-9A15-E848-82E2-3F996691023F}"/>
              </a:ext>
            </a:extLst>
          </p:cNvPr>
          <p:cNvSpPr/>
          <p:nvPr/>
        </p:nvSpPr>
        <p:spPr>
          <a:xfrm>
            <a:off x="5139254" y="4691607"/>
            <a:ext cx="3170712" cy="69137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Per-use training or re-calibration</a:t>
            </a:r>
          </a:p>
        </p:txBody>
      </p:sp>
    </p:spTree>
    <p:extLst>
      <p:ext uri="{BB962C8B-B14F-4D97-AF65-F5344CB8AC3E}">
        <p14:creationId xmlns:p14="http://schemas.microsoft.com/office/powerpoint/2010/main" val="428961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1BA4F-5238-B144-8A95-8156BA3435C1}"/>
              </a:ext>
            </a:extLst>
          </p:cNvPr>
          <p:cNvSpPr/>
          <p:nvPr/>
        </p:nvSpPr>
        <p:spPr>
          <a:xfrm>
            <a:off x="1262323" y="1364927"/>
            <a:ext cx="6904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/>
              <a:t>Challenge #1</a:t>
            </a:r>
            <a:r>
              <a:rPr lang="en-US" sz="2000" b="1" dirty="0"/>
              <a:t>: </a:t>
            </a:r>
            <a:r>
              <a:rPr lang="en-US" sz="2000" b="1" dirty="0">
                <a:solidFill>
                  <a:srgbClr val="C00000"/>
                </a:solidFill>
              </a:rPr>
              <a:t>Minimize required energy </a:t>
            </a:r>
            <a:r>
              <a:rPr lang="en-US" sz="2000" dirty="0"/>
              <a:t>to </a:t>
            </a:r>
          </a:p>
          <a:p>
            <a:pPr algn="ctr"/>
            <a:r>
              <a:rPr lang="en-US" sz="2000" dirty="0"/>
              <a:t>sense useful hand gestures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329F4-EC14-4148-9D65-9E2F62394432}"/>
              </a:ext>
            </a:extLst>
          </p:cNvPr>
          <p:cNvSpPr/>
          <p:nvPr/>
        </p:nvSpPr>
        <p:spPr>
          <a:xfrm>
            <a:off x="679654" y="3699375"/>
            <a:ext cx="3351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/>
              <a:t>Challenge #2</a:t>
            </a:r>
            <a:r>
              <a:rPr lang="en-US" sz="2000" b="1" dirty="0"/>
              <a:t>: </a:t>
            </a:r>
            <a:r>
              <a:rPr lang="en-US" sz="2000" dirty="0"/>
              <a:t>Ensure reliable hand gesture recognition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without per-use training </a:t>
            </a:r>
          </a:p>
          <a:p>
            <a:pPr algn="ctr"/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CA8D09-1F0B-D64F-9204-CB5C339F93A9}"/>
              </a:ext>
            </a:extLst>
          </p:cNvPr>
          <p:cNvSpPr/>
          <p:nvPr/>
        </p:nvSpPr>
        <p:spPr>
          <a:xfrm>
            <a:off x="5195931" y="3699375"/>
            <a:ext cx="3335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/>
              <a:t>Challenge #3</a:t>
            </a:r>
            <a:r>
              <a:rPr lang="en-US" sz="2000" b="1" dirty="0"/>
              <a:t>: </a:t>
            </a:r>
            <a:r>
              <a:rPr lang="en-US" sz="2000" dirty="0"/>
              <a:t>Consistent performance across user due to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wrist size variation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AD01DF-8572-3141-98EA-156298B4B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77" y="4826523"/>
            <a:ext cx="2471463" cy="1598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1843C5-3315-9B47-BAFD-30D384812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02" y="2013468"/>
            <a:ext cx="3205655" cy="1631089"/>
          </a:xfrm>
          <a:prstGeom prst="rect">
            <a:avLst/>
          </a:prstGeom>
        </p:spPr>
      </p:pic>
      <p:pic>
        <p:nvPicPr>
          <p:cNvPr id="9" name="Picture 4" descr="Image result for calibration">
            <a:extLst>
              <a:ext uri="{FF2B5EF4-FFF2-40B4-BE49-F238E27FC236}">
                <a16:creationId xmlns:a16="http://schemas.microsoft.com/office/drawing/2014/main" id="{80D24F58-6ED9-B64E-A0A7-77169A471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61" y="4854266"/>
            <a:ext cx="1570505" cy="157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1C66AF-FB91-C445-B7CC-1C2479BB7057}"/>
              </a:ext>
            </a:extLst>
          </p:cNvPr>
          <p:cNvCxnSpPr/>
          <p:nvPr/>
        </p:nvCxnSpPr>
        <p:spPr>
          <a:xfrm>
            <a:off x="1550505" y="4826523"/>
            <a:ext cx="1590261" cy="1598248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A16130-0A2B-2841-BF00-37CC506F8292}"/>
              </a:ext>
            </a:extLst>
          </p:cNvPr>
          <p:cNvCxnSpPr>
            <a:cxnSpLocks/>
          </p:cNvCxnSpPr>
          <p:nvPr/>
        </p:nvCxnSpPr>
        <p:spPr>
          <a:xfrm flipH="1">
            <a:off x="1570261" y="4826523"/>
            <a:ext cx="1590261" cy="1598248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40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MNS_Theme_v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S_Theme_v1" id="{10341B9C-F8D1-4CF9-A9CE-2400CAFBBCCA}" vid="{B300319A-8420-4EE9-914E-D5531BDD38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MNS_Theme_v1</Template>
  <TotalTime>12838</TotalTime>
  <Words>2714</Words>
  <Application>Microsoft Macintosh PowerPoint</Application>
  <PresentationFormat>On-screen Show (4:3)</PresentationFormat>
  <Paragraphs>426</Paragraphs>
  <Slides>47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Courier New</vt:lpstr>
      <vt:lpstr>Times</vt:lpstr>
      <vt:lpstr>Wingdings</vt:lpstr>
      <vt:lpstr>MNS_Theme_v1</vt:lpstr>
      <vt:lpstr>CapBand: Battery-free Successive Capacitance Sensing Wristband for Hand Gesture Recognition</vt:lpstr>
      <vt:lpstr>Hand Gesture Recognition</vt:lpstr>
      <vt:lpstr>Hand Gesture Recognition</vt:lpstr>
      <vt:lpstr>Hand Gesture Recognition</vt:lpstr>
      <vt:lpstr>Hand Gesture Recognition</vt:lpstr>
      <vt:lpstr>Hand Gesture Recognition – Expectation</vt:lpstr>
      <vt:lpstr>State-of-the-art Systems</vt:lpstr>
      <vt:lpstr>Problem statement</vt:lpstr>
      <vt:lpstr>Challenges</vt:lpstr>
      <vt:lpstr>We proposed CapBand</vt:lpstr>
      <vt:lpstr>CapBand overview</vt:lpstr>
      <vt:lpstr>CapBand overview</vt:lpstr>
      <vt:lpstr>CapBand overview</vt:lpstr>
      <vt:lpstr>CapBand overview</vt:lpstr>
      <vt:lpstr>CapBand</vt:lpstr>
      <vt:lpstr>Wrist Muscle and Gesture Anatomy </vt:lpstr>
      <vt:lpstr>Wrist Muscle and Gesture Anatomy </vt:lpstr>
      <vt:lpstr>Sensing Technique</vt:lpstr>
      <vt:lpstr>Ultra-low-power Sensing</vt:lpstr>
      <vt:lpstr>Ultra-low-power Sensing</vt:lpstr>
      <vt:lpstr>Successive Ultra-low-power Sensing</vt:lpstr>
      <vt:lpstr>Power consumption</vt:lpstr>
      <vt:lpstr>Sensor Design</vt:lpstr>
      <vt:lpstr>Sensor Design</vt:lpstr>
      <vt:lpstr>Sensor Design</vt:lpstr>
      <vt:lpstr>Heterogeneous wristband</vt:lpstr>
      <vt:lpstr>Heterogeneous wristband</vt:lpstr>
      <vt:lpstr>Heterogeneous wristband</vt:lpstr>
      <vt:lpstr>CapBand</vt:lpstr>
      <vt:lpstr>Gesture Set</vt:lpstr>
      <vt:lpstr>Gesture Set</vt:lpstr>
      <vt:lpstr>Gesture Set</vt:lpstr>
      <vt:lpstr>Reliable Classification – CNN-based</vt:lpstr>
      <vt:lpstr>Reliable Classification – CNN-based</vt:lpstr>
      <vt:lpstr>CapBand</vt:lpstr>
      <vt:lpstr>On-wrist Sensor Localization</vt:lpstr>
      <vt:lpstr>On-wrist Sensor Localization</vt:lpstr>
      <vt:lpstr>CapBand</vt:lpstr>
      <vt:lpstr>Transient Power Management</vt:lpstr>
      <vt:lpstr>Transient Power Management</vt:lpstr>
      <vt:lpstr>Putting together</vt:lpstr>
      <vt:lpstr>Gesture Recognition Performance </vt:lpstr>
      <vt:lpstr>On-Wrist Localization Performance </vt:lpstr>
      <vt:lpstr>CapBand conclusion</vt:lpstr>
      <vt:lpstr>Future works</vt:lpstr>
      <vt:lpstr>CapBand Q&amp;A</vt:lpstr>
      <vt:lpstr>CapBand: Battery-free Successive Capacitance Sensing Wristband for Hand Gesture Recognition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MNS</dc:creator>
  <cp:lastModifiedBy>Truong Hoang</cp:lastModifiedBy>
  <cp:revision>707</cp:revision>
  <cp:lastPrinted>2018-11-05T03:31:19Z</cp:lastPrinted>
  <dcterms:created xsi:type="dcterms:W3CDTF">2015-09-27T20:30:00Z</dcterms:created>
  <dcterms:modified xsi:type="dcterms:W3CDTF">2018-11-06T14:01:09Z</dcterms:modified>
</cp:coreProperties>
</file>